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9" r:id="rId4"/>
    <p:sldId id="283" r:id="rId5"/>
    <p:sldId id="276" r:id="rId6"/>
    <p:sldId id="285" r:id="rId7"/>
    <p:sldId id="277" r:id="rId8"/>
    <p:sldId id="279" r:id="rId9"/>
    <p:sldId id="278" r:id="rId10"/>
    <p:sldId id="280" r:id="rId11"/>
    <p:sldId id="281" r:id="rId12"/>
    <p:sldId id="286" r:id="rId13"/>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BA6"/>
    <a:srgbClr val="FFC000"/>
    <a:srgbClr val="A5DC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4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1063834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3988177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660274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3554933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2592873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3465895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428666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198203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2124372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172015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DC4C95A-131C-419B-919B-C1CA99B51367}" type="datetimeFigureOut">
              <a:rPr lang="zh-TW" altLang="en-US" smtClean="0"/>
              <a:t>2026/9/15</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756674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4C95A-131C-419B-919B-C1CA99B51367}" type="datetimeFigureOut">
              <a:rPr lang="zh-TW" altLang="en-US" smtClean="0"/>
              <a:t>2026/9/15</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9235D-3D82-4A67-8CC2-ECD6480FACDA}" type="slidenum">
              <a:rPr lang="zh-TW" altLang="en-US" smtClean="0"/>
              <a:t>‹#›</a:t>
            </a:fld>
            <a:endParaRPr lang="zh-TW" altLang="en-US"/>
          </a:p>
        </p:txBody>
      </p:sp>
    </p:spTree>
    <p:extLst>
      <p:ext uri="{BB962C8B-B14F-4D97-AF65-F5344CB8AC3E}">
        <p14:creationId xmlns:p14="http://schemas.microsoft.com/office/powerpoint/2010/main" val="467362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2196269" y="1846217"/>
            <a:ext cx="6679474" cy="1003360"/>
          </a:xfrm>
        </p:spPr>
        <p:txBody>
          <a:bodyPr/>
          <a:lstStyle/>
          <a:p>
            <a:r>
              <a:rPr lang="zh-TW" altLang="en-US" b="1" dirty="0">
                <a:latin typeface="微軟正黑體" panose="020B0604030504040204" pitchFamily="34" charset="-120"/>
                <a:ea typeface="微軟正黑體" panose="020B0604030504040204" pitchFamily="34" charset="-120"/>
              </a:rPr>
              <a:t>完善就學協助機制</a:t>
            </a:r>
          </a:p>
        </p:txBody>
      </p:sp>
      <p:sp>
        <p:nvSpPr>
          <p:cNvPr id="4" name="等腰三角形 3">
            <a:extLst>
              <a:ext uri="{FF2B5EF4-FFF2-40B4-BE49-F238E27FC236}">
                <a16:creationId xmlns:a16="http://schemas.microsoft.com/office/drawing/2014/main" xmlns="" id="{2F531334-BF88-121E-9BBB-E75338E2549F}"/>
              </a:ext>
            </a:extLst>
          </p:cNvPr>
          <p:cNvSpPr/>
          <p:nvPr/>
        </p:nvSpPr>
        <p:spPr>
          <a:xfrm rot="18875151">
            <a:off x="-1239892" y="-279745"/>
            <a:ext cx="3824348" cy="1895242"/>
          </a:xfrm>
          <a:prstGeom prst="triangl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noFill/>
            </a:endParaRPr>
          </a:p>
        </p:txBody>
      </p:sp>
      <p:sp>
        <p:nvSpPr>
          <p:cNvPr id="5" name="等腰三角形 4">
            <a:extLst>
              <a:ext uri="{FF2B5EF4-FFF2-40B4-BE49-F238E27FC236}">
                <a16:creationId xmlns:a16="http://schemas.microsoft.com/office/drawing/2014/main" xmlns="" id="{B7DC66A5-E3DE-6786-C5CB-8C4BB9D62558}"/>
              </a:ext>
            </a:extLst>
          </p:cNvPr>
          <p:cNvSpPr/>
          <p:nvPr/>
        </p:nvSpPr>
        <p:spPr>
          <a:xfrm rot="18900000">
            <a:off x="-1146490" y="-278816"/>
            <a:ext cx="3517660" cy="1750706"/>
          </a:xfrm>
          <a:prstGeom prst="triangle">
            <a:avLst/>
          </a:prstGeom>
          <a:solidFill>
            <a:srgbClr val="43ABA6"/>
          </a:solidFill>
          <a:ln>
            <a:solidFill>
              <a:srgbClr val="43AB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xmlns="" id="{708FA982-10C8-8935-1D9E-F5B0504EED9D}"/>
              </a:ext>
            </a:extLst>
          </p:cNvPr>
          <p:cNvSpPr/>
          <p:nvPr/>
        </p:nvSpPr>
        <p:spPr>
          <a:xfrm>
            <a:off x="2526214" y="4172773"/>
            <a:ext cx="9383272" cy="1904445"/>
          </a:xfrm>
          <a:prstGeom prst="rect">
            <a:avLst/>
          </a:prstGeom>
          <a:solidFill>
            <a:srgbClr val="A5DCD9"/>
          </a:solidFill>
          <a:ln>
            <a:solidFill>
              <a:srgbClr val="A5DC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副標題 4">
            <a:extLst>
              <a:ext uri="{FF2B5EF4-FFF2-40B4-BE49-F238E27FC236}">
                <a16:creationId xmlns:a16="http://schemas.microsoft.com/office/drawing/2014/main" xmlns="" id="{FD58769E-DCF2-A5E9-68F1-B0A3B3B61364}"/>
              </a:ext>
            </a:extLst>
          </p:cNvPr>
          <p:cNvSpPr>
            <a:spLocks noGrp="1"/>
          </p:cNvSpPr>
          <p:nvPr>
            <p:ph type="subTitle" idx="1"/>
          </p:nvPr>
        </p:nvSpPr>
        <p:spPr>
          <a:xfrm>
            <a:off x="8908663" y="5351240"/>
            <a:ext cx="3000823" cy="643157"/>
          </a:xfrm>
        </p:spPr>
        <p:txBody>
          <a:bodyPr>
            <a:normAutofit/>
          </a:bodyPr>
          <a:lstStyle/>
          <a:p>
            <a:pPr algn="l"/>
            <a:r>
              <a:rPr lang="zh-TW" altLang="en-US" sz="3600" b="1" dirty="0">
                <a:solidFill>
                  <a:schemeClr val="bg1"/>
                </a:solidFill>
                <a:effectLst>
                  <a:outerShdw blurRad="50800" dist="38100" dir="5400000" algn="t" rotWithShape="0">
                    <a:prstClr val="black">
                      <a:alpha val="40000"/>
                    </a:prstClr>
                  </a:outerShdw>
                </a:effectLst>
                <a:latin typeface="微軟正黑體" panose="020B0604030504040204" pitchFamily="34" charset="-120"/>
                <a:ea typeface="微軟正黑體" panose="020B0604030504040204" pitchFamily="34" charset="-120"/>
              </a:rPr>
              <a:t>申請常見問題</a:t>
            </a:r>
          </a:p>
        </p:txBody>
      </p:sp>
      <p:sp>
        <p:nvSpPr>
          <p:cNvPr id="11" name="內容版面配置區 2">
            <a:extLst>
              <a:ext uri="{FF2B5EF4-FFF2-40B4-BE49-F238E27FC236}">
                <a16:creationId xmlns:a16="http://schemas.microsoft.com/office/drawing/2014/main" xmlns="" id="{FD524168-E94E-7D79-E82F-9AFDB18D1E72}"/>
              </a:ext>
            </a:extLst>
          </p:cNvPr>
          <p:cNvSpPr txBox="1">
            <a:spLocks/>
          </p:cNvSpPr>
          <p:nvPr/>
        </p:nvSpPr>
        <p:spPr>
          <a:xfrm>
            <a:off x="2196269" y="2716079"/>
            <a:ext cx="7374126" cy="414192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28000" dirty="0">
                <a:ln>
                  <a:solidFill>
                    <a:schemeClr val="bg1">
                      <a:lumMod val="85000"/>
                    </a:schemeClr>
                  </a:solidFill>
                </a:ln>
                <a:solidFill>
                  <a:srgbClr val="FFC000"/>
                </a:solidFill>
                <a:latin typeface="Source Code Pro Black" panose="020B0809030403020204" pitchFamily="49" charset="0"/>
                <a:ea typeface="Source Code Pro Black" panose="020B0809030403020204" pitchFamily="49" charset="0"/>
              </a:rPr>
              <a:t>FAQ</a:t>
            </a:r>
            <a:endParaRPr lang="zh-TW" altLang="en-US" sz="28000" dirty="0">
              <a:ln>
                <a:solidFill>
                  <a:schemeClr val="bg1">
                    <a:lumMod val="85000"/>
                  </a:schemeClr>
                </a:solidFill>
              </a:ln>
              <a:solidFill>
                <a:srgbClr val="FFC000"/>
              </a:solidFill>
              <a:latin typeface="Source Code Pro Black" panose="020B0809030403020204" pitchFamily="49" charset="0"/>
            </a:endParaRPr>
          </a:p>
        </p:txBody>
      </p:sp>
      <p:sp>
        <p:nvSpPr>
          <p:cNvPr id="12" name="內容版面配置區 2">
            <a:extLst>
              <a:ext uri="{FF2B5EF4-FFF2-40B4-BE49-F238E27FC236}">
                <a16:creationId xmlns:a16="http://schemas.microsoft.com/office/drawing/2014/main" xmlns="" id="{3BEB82AA-9A1A-F58C-8AF6-764DCC02EC7C}"/>
              </a:ext>
            </a:extLst>
          </p:cNvPr>
          <p:cNvSpPr txBox="1">
            <a:spLocks/>
          </p:cNvSpPr>
          <p:nvPr/>
        </p:nvSpPr>
        <p:spPr>
          <a:xfrm>
            <a:off x="2526214" y="2781196"/>
            <a:ext cx="7254160" cy="4076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28000" dirty="0">
                <a:ln>
                  <a:solidFill>
                    <a:srgbClr val="69C4BF"/>
                  </a:solidFill>
                </a:ln>
                <a:solidFill>
                  <a:srgbClr val="69C4BF"/>
                </a:solidFill>
                <a:latin typeface="Source Code Pro Black" panose="020B0809030403020204" pitchFamily="49" charset="0"/>
                <a:ea typeface="Source Code Pro Black" panose="020B0809030403020204" pitchFamily="49" charset="0"/>
              </a:rPr>
              <a:t>FAQ</a:t>
            </a:r>
            <a:endParaRPr lang="zh-TW" altLang="en-US" sz="28000" dirty="0">
              <a:ln>
                <a:solidFill>
                  <a:srgbClr val="69C4BF"/>
                </a:solidFill>
              </a:ln>
              <a:solidFill>
                <a:srgbClr val="69C4BF"/>
              </a:solidFill>
              <a:latin typeface="Source Code Pro Black" panose="020B0809030403020204" pitchFamily="49" charset="0"/>
            </a:endParaRPr>
          </a:p>
        </p:txBody>
      </p:sp>
      <p:sp>
        <p:nvSpPr>
          <p:cNvPr id="13" name="副標題 2"/>
          <p:cNvSpPr txBox="1">
            <a:spLocks/>
          </p:cNvSpPr>
          <p:nvPr/>
        </p:nvSpPr>
        <p:spPr>
          <a:xfrm>
            <a:off x="10456333" y="6077218"/>
            <a:ext cx="1386605" cy="2771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1400" b="1" kern="100" dirty="0" smtClean="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115.09.10</a:t>
            </a:r>
            <a:r>
              <a:rPr lang="zh-TW" altLang="en-US" sz="1400" b="1" kern="100" dirty="0" smtClean="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更新</a:t>
            </a:r>
            <a:endParaRPr lang="zh-TW" altLang="en-US" sz="1400" b="1"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11693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1E1F4AA0-5D37-AEEA-EE12-EE574C1D3A54}"/>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E36F2C2D-A07A-2864-D87A-13EC8CAC2808}"/>
              </a:ext>
            </a:extLst>
          </p:cNvPr>
          <p:cNvSpPr txBox="1">
            <a:spLocks/>
          </p:cNvSpPr>
          <p:nvPr/>
        </p:nvSpPr>
        <p:spPr>
          <a:xfrm>
            <a:off x="1769638" y="948597"/>
            <a:ext cx="10075334" cy="68520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完成</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1</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項輔導方案即可繳交紙本申請相關資料嗎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endPar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A11441B-802D-BDD4-FED0-23FDF38484DD}"/>
              </a:ext>
            </a:extLst>
          </p:cNvPr>
          <p:cNvSpPr txBox="1">
            <a:spLocks/>
          </p:cNvSpPr>
          <p:nvPr/>
        </p:nvSpPr>
        <p:spPr>
          <a:xfrm>
            <a:off x="1786467" y="2359025"/>
            <a:ext cx="10075334" cy="42111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Font typeface="Arial" panose="020B0604020202020204" pitchFamily="34" charset="0"/>
              <a:buNone/>
            </a:pPr>
            <a:r>
              <a:rPr lang="zh-TW" altLang="en-US" sz="2400" dirty="0">
                <a:latin typeface="微軟正黑體" panose="020B0604030504040204" pitchFamily="34" charset="-120"/>
                <a:ea typeface="微軟正黑體" panose="020B0604030504040204" pitchFamily="34" charset="-120"/>
              </a:rPr>
              <a:t>不行喔</a:t>
            </a:r>
            <a:r>
              <a:rPr lang="en-US" altLang="zh-TW" sz="2400" dirty="0">
                <a:latin typeface="微軟正黑體" panose="020B0604030504040204" pitchFamily="34" charset="-120"/>
                <a:ea typeface="微軟正黑體" panose="020B0604030504040204" pitchFamily="34" charset="-120"/>
              </a:rPr>
              <a:t>~</a:t>
            </a:r>
            <a:r>
              <a:rPr lang="zh-TW" altLang="en-US" sz="2400" b="1" u="sng" dirty="0">
                <a:latin typeface="微軟正黑體" panose="020B0604030504040204" pitchFamily="34" charset="-120"/>
                <a:ea typeface="微軟正黑體" panose="020B0604030504040204" pitchFamily="34" charset="-120"/>
              </a:rPr>
              <a:t>每年度第</a:t>
            </a:r>
            <a:r>
              <a:rPr lang="en-US" altLang="zh-TW" sz="2400" b="1" u="sng" dirty="0">
                <a:latin typeface="微軟正黑體" panose="020B0604030504040204" pitchFamily="34" charset="-120"/>
                <a:ea typeface="微軟正黑體" panose="020B0604030504040204" pitchFamily="34" charset="-120"/>
              </a:rPr>
              <a:t>1</a:t>
            </a:r>
            <a:r>
              <a:rPr lang="zh-TW" altLang="en-US" sz="2400" b="1" u="sng" dirty="0">
                <a:latin typeface="微軟正黑體" panose="020B0604030504040204" pitchFamily="34" charset="-120"/>
                <a:ea typeface="微軟正黑體" panose="020B0604030504040204" pitchFamily="34" charset="-120"/>
              </a:rPr>
              <a:t>次申請</a:t>
            </a:r>
            <a:r>
              <a:rPr lang="zh-TW" altLang="en-US" sz="2400" dirty="0">
                <a:latin typeface="微軟正黑體" panose="020B0604030504040204" pitchFamily="34" charset="-120"/>
                <a:ea typeface="微軟正黑體" panose="020B0604030504040204" pitchFamily="34" charset="-120"/>
              </a:rPr>
              <a:t>的同學</a:t>
            </a:r>
            <a:r>
              <a:rPr lang="zh-TW" altLang="en-US" sz="2400" b="1" u="sng" dirty="0">
                <a:latin typeface="微軟正黑體" panose="020B0604030504040204" pitchFamily="34" charset="-120"/>
                <a:ea typeface="微軟正黑體" panose="020B0604030504040204" pitchFamily="34" charset="-120"/>
              </a:rPr>
              <a:t>至少完成</a:t>
            </a:r>
            <a:r>
              <a:rPr lang="en-US" altLang="zh-TW" sz="2400" b="1" u="sng" dirty="0">
                <a:latin typeface="微軟正黑體" panose="020B0604030504040204" pitchFamily="34" charset="-120"/>
                <a:ea typeface="微軟正黑體" panose="020B0604030504040204" pitchFamily="34" charset="-120"/>
              </a:rPr>
              <a:t>2</a:t>
            </a:r>
            <a:r>
              <a:rPr lang="zh-TW" altLang="en-US" sz="2400" b="1" u="sng" dirty="0">
                <a:latin typeface="微軟正黑體" panose="020B0604030504040204" pitchFamily="34" charset="-120"/>
                <a:ea typeface="微軟正黑體" panose="020B0604030504040204" pitchFamily="34" charset="-120"/>
              </a:rPr>
              <a:t>項</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必須包含必選項目</a:t>
            </a:r>
            <a:r>
              <a:rPr lang="en-US" altLang="zh-TW" sz="2400" dirty="0">
                <a:latin typeface="微軟正黑體" panose="020B0604030504040204" pitchFamily="34" charset="-120"/>
                <a:ea typeface="微軟正黑體" panose="020B0604030504040204" pitchFamily="34" charset="-120"/>
              </a:rPr>
              <a:t>A-1</a:t>
            </a:r>
            <a:r>
              <a:rPr lang="zh-TW" altLang="en-US" sz="2400" dirty="0">
                <a:latin typeface="微軟正黑體" panose="020B0604030504040204" pitchFamily="34" charset="-120"/>
                <a:ea typeface="微軟正黑體" panose="020B0604030504040204" pitchFamily="34" charset="-120"/>
              </a:rPr>
              <a:t>自我學習助學金</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的輔導方案，方能繳交紙本申請相關資料。後續的獎助學金發放亦是依據完成的方案給予。</a:t>
            </a:r>
            <a:endParaRPr lang="en-US" altLang="zh-TW" sz="24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Font typeface="Arial" panose="020B0604020202020204" pitchFamily="34" charset="0"/>
              <a:buNone/>
            </a:pPr>
            <a:r>
              <a:rPr lang="zh-TW" altLang="en-US" sz="2000" dirty="0">
                <a:latin typeface="微軟正黑體" panose="020B0604030504040204" pitchFamily="34" charset="-120"/>
                <a:ea typeface="微軟正黑體" panose="020B0604030504040204" pitchFamily="34" charset="-120"/>
              </a:rPr>
              <a:t>例如：</a:t>
            </a: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spcAft>
                <a:spcPts val="600"/>
              </a:spcAft>
              <a:buFont typeface="Arial" panose="020B0604020202020204" pitchFamily="34" charset="0"/>
              <a:buNone/>
            </a:pPr>
            <a:r>
              <a:rPr lang="zh-TW" altLang="en-US" sz="2000" b="1" dirty="0">
                <a:solidFill>
                  <a:srgbClr val="43ABA6"/>
                </a:solidFill>
                <a:latin typeface="微軟正黑體" panose="020B0604030504040204" pitchFamily="34" charset="-120"/>
                <a:ea typeface="微軟正黑體" panose="020B0604030504040204" pitchFamily="34" charset="-120"/>
              </a:rPr>
              <a:t>第</a:t>
            </a:r>
            <a:r>
              <a:rPr lang="en-US" altLang="zh-TW" sz="2000" b="1" dirty="0">
                <a:solidFill>
                  <a:srgbClr val="43ABA6"/>
                </a:solidFill>
                <a:latin typeface="微軟正黑體" panose="020B0604030504040204" pitchFamily="34" charset="-120"/>
                <a:ea typeface="微軟正黑體" panose="020B0604030504040204" pitchFamily="34" charset="-120"/>
              </a:rPr>
              <a:t>1</a:t>
            </a:r>
            <a:r>
              <a:rPr lang="zh-TW" altLang="en-US" sz="2000" b="1" dirty="0">
                <a:solidFill>
                  <a:srgbClr val="43ABA6"/>
                </a:solidFill>
                <a:latin typeface="微軟正黑體" panose="020B0604030504040204" pitchFamily="34" charset="-120"/>
                <a:ea typeface="微軟正黑體" panose="020B0604030504040204" pitchFamily="34" charset="-120"/>
              </a:rPr>
              <a:t>次</a:t>
            </a:r>
            <a:r>
              <a:rPr lang="zh-TW" altLang="en-US" sz="2000" dirty="0">
                <a:latin typeface="微軟正黑體" panose="020B0604030504040204" pitchFamily="34" charset="-120"/>
                <a:ea typeface="微軟正黑體" panose="020B0604030504040204" pitchFamily="34" charset="-120"/>
              </a:rPr>
              <a:t>完成</a:t>
            </a:r>
            <a:r>
              <a:rPr lang="en-US" altLang="zh-TW" sz="2000" dirty="0">
                <a:latin typeface="微軟正黑體" panose="020B0604030504040204" pitchFamily="34" charset="-120"/>
                <a:ea typeface="微軟正黑體" panose="020B0604030504040204" pitchFamily="34" charset="-120"/>
              </a:rPr>
              <a:t>A-1</a:t>
            </a:r>
            <a:r>
              <a:rPr lang="zh-TW" altLang="en-US" sz="2000" dirty="0">
                <a:latin typeface="微軟正黑體" panose="020B0604030504040204" pitchFamily="34" charset="-120"/>
                <a:ea typeface="微軟正黑體" panose="020B0604030504040204" pitchFamily="34" charset="-120"/>
              </a:rPr>
              <a:t>自我學習助學金</a:t>
            </a:r>
            <a:r>
              <a:rPr lang="en-US" altLang="zh-TW" sz="2000" dirty="0">
                <a:latin typeface="微軟正黑體" panose="020B0604030504040204" pitchFamily="34" charset="-120"/>
                <a:ea typeface="微軟正黑體" panose="020B0604030504040204" pitchFamily="34" charset="-120"/>
              </a:rPr>
              <a:t> 16</a:t>
            </a:r>
            <a:r>
              <a:rPr lang="zh-TW" altLang="en-US" sz="2000" dirty="0">
                <a:latin typeface="微軟正黑體" panose="020B0604030504040204" pitchFamily="34" charset="-120"/>
                <a:ea typeface="微軟正黑體" panose="020B0604030504040204" pitchFamily="34" charset="-120"/>
              </a:rPr>
              <a:t>小時與</a:t>
            </a:r>
            <a:r>
              <a:rPr lang="en-US" altLang="zh-TW" sz="2000" dirty="0">
                <a:latin typeface="微軟正黑體" panose="020B0604030504040204" pitchFamily="34" charset="-120"/>
                <a:ea typeface="微軟正黑體" panose="020B0604030504040204" pitchFamily="34" charset="-120"/>
              </a:rPr>
              <a:t>B-1</a:t>
            </a:r>
            <a:r>
              <a:rPr lang="zh-TW" altLang="en-US" sz="2000" dirty="0">
                <a:latin typeface="微軟正黑體" panose="020B0604030504040204" pitchFamily="34" charset="-120"/>
                <a:ea typeface="微軟正黑體" panose="020B0604030504040204" pitchFamily="34" charset="-120"/>
              </a:rPr>
              <a:t>課業輔導助學金 </a:t>
            </a:r>
            <a:r>
              <a:rPr lang="en-US" altLang="zh-TW" sz="2000" dirty="0">
                <a:latin typeface="微軟正黑體" panose="020B0604030504040204" pitchFamily="34" charset="-120"/>
                <a:ea typeface="微軟正黑體" panose="020B0604030504040204" pitchFamily="34" charset="-120"/>
              </a:rPr>
              <a:t>10</a:t>
            </a:r>
            <a:r>
              <a:rPr lang="zh-TW" altLang="en-US" sz="2000" dirty="0">
                <a:latin typeface="微軟正黑體" panose="020B0604030504040204" pitchFamily="34" charset="-120"/>
                <a:ea typeface="微軟正黑體" panose="020B0604030504040204" pitchFamily="34" charset="-120"/>
              </a:rPr>
              <a:t>小時，獎助學金可領取</a:t>
            </a:r>
            <a:r>
              <a:rPr lang="en-US" altLang="zh-TW" sz="2000" dirty="0">
                <a:latin typeface="微軟正黑體" panose="020B0604030504040204" pitchFamily="34" charset="-120"/>
                <a:ea typeface="微軟正黑體" panose="020B0604030504040204" pitchFamily="34" charset="-120"/>
              </a:rPr>
              <a:t>NT6,000</a:t>
            </a:r>
            <a:r>
              <a:rPr lang="zh-TW" altLang="en-US" sz="2000" dirty="0">
                <a:latin typeface="微軟正黑體" panose="020B0604030504040204" pitchFamily="34" charset="-120"/>
                <a:ea typeface="微軟正黑體" panose="020B0604030504040204" pitchFamily="34" charset="-120"/>
              </a:rPr>
              <a:t>元  </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獎助學金算法：</a:t>
            </a:r>
            <a:r>
              <a:rPr lang="en-US" altLang="zh-TW" sz="2000" dirty="0">
                <a:latin typeface="微軟正黑體" panose="020B0604030504040204" pitchFamily="34" charset="-120"/>
                <a:ea typeface="微軟正黑體" panose="020B0604030504040204" pitchFamily="34" charset="-120"/>
              </a:rPr>
              <a:t>2,000*2+2,000=6,000)</a:t>
            </a:r>
          </a:p>
          <a:p>
            <a:pPr marL="0" indent="0" algn="just">
              <a:lnSpc>
                <a:spcPct val="100000"/>
              </a:lnSpc>
              <a:spcBef>
                <a:spcPts val="600"/>
              </a:spcBef>
              <a:spcAft>
                <a:spcPts val="600"/>
              </a:spcAft>
              <a:buFont typeface="Arial" panose="020B0604020202020204" pitchFamily="34" charset="0"/>
              <a:buNone/>
            </a:pPr>
            <a:r>
              <a:rPr lang="zh-TW" altLang="en-US" sz="2400" b="1" dirty="0">
                <a:solidFill>
                  <a:srgbClr val="C00000"/>
                </a:solidFill>
                <a:latin typeface="微軟正黑體" panose="020B0604030504040204" pitchFamily="34" charset="-120"/>
                <a:ea typeface="微軟正黑體" panose="020B0604030504040204" pitchFamily="34" charset="-120"/>
              </a:rPr>
              <a:t>特例</a:t>
            </a:r>
            <a:r>
              <a:rPr lang="en-US" altLang="zh-TW" sz="2400" b="1" dirty="0">
                <a:solidFill>
                  <a:srgbClr val="C00000"/>
                </a:solidFill>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同學之前已經完成過第</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次的至少</a:t>
            </a:r>
            <a:r>
              <a:rPr lang="en-US" altLang="zh-TW" sz="2400"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項輔導方案並領取過獎助學金，此次為第</a:t>
            </a:r>
            <a:r>
              <a:rPr lang="en-US" altLang="zh-TW" sz="2400" dirty="0">
                <a:latin typeface="微軟正黑體" panose="020B0604030504040204" pitchFamily="34" charset="-120"/>
                <a:ea typeface="微軟正黑體" panose="020B0604030504040204" pitchFamily="34" charset="-120"/>
              </a:rPr>
              <a:t>2</a:t>
            </a:r>
            <a:r>
              <a:rPr lang="zh-TW" altLang="en-US" sz="2400" dirty="0">
                <a:latin typeface="微軟正黑體" panose="020B0604030504040204" pitchFamily="34" charset="-120"/>
                <a:ea typeface="微軟正黑體" panose="020B0604030504040204" pitchFamily="34" charset="-120"/>
              </a:rPr>
              <a:t>次申請才可完成</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項輔導方案，即繳交紙本申請相關資料並領取獎助學金。</a:t>
            </a:r>
            <a:endParaRPr lang="en-US" altLang="zh-TW" sz="24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dirty="0">
                <a:latin typeface="微軟正黑體" panose="020B0604030504040204" pitchFamily="34" charset="-120"/>
                <a:ea typeface="微軟正黑體" panose="020B0604030504040204" pitchFamily="34" charset="-120"/>
              </a:rPr>
              <a:t>例如：</a:t>
            </a: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b="1" dirty="0">
                <a:solidFill>
                  <a:srgbClr val="43ABA6"/>
                </a:solidFill>
                <a:latin typeface="微軟正黑體" panose="020B0604030504040204" pitchFamily="34" charset="-120"/>
                <a:ea typeface="微軟正黑體" panose="020B0604030504040204" pitchFamily="34" charset="-120"/>
              </a:rPr>
              <a:t>第</a:t>
            </a:r>
            <a:r>
              <a:rPr lang="en-US" altLang="zh-TW" sz="2000" b="1" dirty="0">
                <a:solidFill>
                  <a:srgbClr val="43ABA6"/>
                </a:solidFill>
                <a:latin typeface="微軟正黑體" panose="020B0604030504040204" pitchFamily="34" charset="-120"/>
                <a:ea typeface="微軟正黑體" panose="020B0604030504040204" pitchFamily="34" charset="-120"/>
              </a:rPr>
              <a:t>2</a:t>
            </a:r>
            <a:r>
              <a:rPr lang="zh-TW" altLang="en-US" sz="2000" b="1" dirty="0">
                <a:solidFill>
                  <a:srgbClr val="43ABA6"/>
                </a:solidFill>
                <a:latin typeface="微軟正黑體" panose="020B0604030504040204" pitchFamily="34" charset="-120"/>
                <a:ea typeface="微軟正黑體" panose="020B0604030504040204" pitchFamily="34" charset="-120"/>
              </a:rPr>
              <a:t>次</a:t>
            </a:r>
            <a:r>
              <a:rPr lang="zh-TW" altLang="en-US" sz="2000" dirty="0">
                <a:latin typeface="微軟正黑體" panose="020B0604030504040204" pitchFamily="34" charset="-120"/>
                <a:ea typeface="微軟正黑體" panose="020B0604030504040204" pitchFamily="34" charset="-120"/>
              </a:rPr>
              <a:t>完成</a:t>
            </a:r>
            <a:r>
              <a:rPr lang="en-US" altLang="zh-TW" sz="2000" dirty="0">
                <a:latin typeface="微軟正黑體" panose="020B0604030504040204" pitchFamily="34" charset="-120"/>
                <a:ea typeface="微軟正黑體" panose="020B0604030504040204" pitchFamily="34" charset="-120"/>
              </a:rPr>
              <a:t>E-1</a:t>
            </a:r>
            <a:r>
              <a:rPr lang="zh-TW" altLang="en-US" sz="2000" dirty="0">
                <a:latin typeface="微軟正黑體" panose="020B0604030504040204" pitchFamily="34" charset="-120"/>
                <a:ea typeface="微軟正黑體" panose="020B0604030504040204" pitchFamily="34" charset="-120"/>
              </a:rPr>
              <a:t>身體健康促進助學金</a:t>
            </a:r>
            <a:r>
              <a:rPr lang="en-US" altLang="zh-TW" sz="2000" dirty="0">
                <a:latin typeface="微軟正黑體" panose="020B0604030504040204" pitchFamily="34" charset="-120"/>
                <a:ea typeface="微軟正黑體" panose="020B0604030504040204" pitchFamily="34" charset="-120"/>
              </a:rPr>
              <a:t>4</a:t>
            </a:r>
            <a:r>
              <a:rPr lang="zh-TW" altLang="en-US" sz="2000" dirty="0">
                <a:latin typeface="微軟正黑體" panose="020B0604030504040204" pitchFamily="34" charset="-120"/>
                <a:ea typeface="微軟正黑體" panose="020B0604030504040204" pitchFamily="34" charset="-120"/>
              </a:rPr>
              <a:t>小時，獎助學金</a:t>
            </a:r>
            <a:r>
              <a:rPr lang="zh-TW" altLang="en-US" sz="2000" dirty="0">
                <a:solidFill>
                  <a:srgbClr val="FF0000"/>
                </a:solidFill>
                <a:latin typeface="微軟正黑體" panose="020B0604030504040204" pitchFamily="34" charset="-120"/>
                <a:ea typeface="微軟正黑體" panose="020B0604030504040204" pitchFamily="34" charset="-120"/>
              </a:rPr>
              <a:t>即可</a:t>
            </a:r>
            <a:r>
              <a:rPr lang="zh-TW" altLang="en-US" sz="2000" dirty="0">
                <a:latin typeface="微軟正黑體" panose="020B0604030504040204" pitchFamily="34" charset="-120"/>
                <a:ea typeface="微軟正黑體" panose="020B0604030504040204" pitchFamily="34" charset="-120"/>
              </a:rPr>
              <a:t>領取</a:t>
            </a:r>
            <a:r>
              <a:rPr lang="en-US" altLang="zh-TW" sz="2000" dirty="0">
                <a:latin typeface="微軟正黑體" panose="020B0604030504040204" pitchFamily="34" charset="-120"/>
                <a:ea typeface="微軟正黑體" panose="020B0604030504040204" pitchFamily="34" charset="-120"/>
              </a:rPr>
              <a:t>NT1,000</a:t>
            </a:r>
            <a:r>
              <a:rPr lang="zh-TW" altLang="en-US" sz="2000" dirty="0">
                <a:latin typeface="微軟正黑體" panose="020B0604030504040204" pitchFamily="34" charset="-120"/>
                <a:ea typeface="微軟正黑體" panose="020B0604030504040204" pitchFamily="34" charset="-120"/>
              </a:rPr>
              <a:t>元</a:t>
            </a:r>
            <a:endParaRPr lang="en-US" altLang="zh-TW" sz="2000" dirty="0">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75318A18-EFB4-C563-CE18-6F2D2F9AD5D0}"/>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Q1</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053433A4-2FCA-93E0-E158-6A6B99CF056A}"/>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199620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69638" y="606398"/>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已完成第</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1</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次至少</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2</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項的輔導方案且領取獎助學金後，還可以繼續申請嗎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7" y="2359025"/>
            <a:ext cx="10075334" cy="40163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可以的。承</a:t>
            </a:r>
            <a:r>
              <a:rPr lang="en-US" altLang="zh-TW" dirty="0">
                <a:latin typeface="微軟正黑體" panose="020B0604030504040204" pitchFamily="34" charset="-120"/>
                <a:ea typeface="微軟正黑體" panose="020B0604030504040204" pitchFamily="34" charset="-120"/>
              </a:rPr>
              <a:t>Q1</a:t>
            </a:r>
            <a:r>
              <a:rPr lang="zh-TW" altLang="en-US" dirty="0">
                <a:latin typeface="微軟正黑體" panose="020B0604030504040204" pitchFamily="34" charset="-120"/>
                <a:ea typeface="微軟正黑體" panose="020B0604030504040204" pitchFamily="34" charset="-120"/>
              </a:rPr>
              <a:t>回答中的</a:t>
            </a:r>
            <a:r>
              <a:rPr lang="zh-TW" altLang="en-US" b="1" u="sng" dirty="0">
                <a:latin typeface="微軟正黑體" panose="020B0604030504040204" pitchFamily="34" charset="-120"/>
                <a:ea typeface="微軟正黑體" panose="020B0604030504040204" pitchFamily="34" charset="-120"/>
              </a:rPr>
              <a:t>特例</a:t>
            </a:r>
            <a:r>
              <a:rPr lang="zh-TW" altLang="en-US" dirty="0">
                <a:latin typeface="微軟正黑體" panose="020B0604030504040204" pitchFamily="34" charset="-120"/>
                <a:ea typeface="微軟正黑體" panose="020B0604030504040204" pitchFamily="34" charset="-120"/>
              </a:rPr>
              <a:t>，同學後續可依據自己的需求選擇並完成輔導方案，以領取所對應的獎助學金。</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1</a:t>
            </a:r>
            <a:r>
              <a:rPr lang="zh-TW" altLang="en-US" sz="2000" dirty="0">
                <a:latin typeface="微軟正黑體" panose="020B0604030504040204" pitchFamily="34" charset="-120"/>
                <a:ea typeface="微軟正黑體" panose="020B0604030504040204" pitchFamily="34" charset="-120"/>
              </a:rPr>
              <a:t>：只完成</a:t>
            </a:r>
            <a:r>
              <a:rPr lang="en-US" altLang="zh-TW" sz="2000" dirty="0">
                <a:latin typeface="微軟正黑體" panose="020B0604030504040204" pitchFamily="34" charset="-120"/>
                <a:ea typeface="微軟正黑體" panose="020B0604030504040204" pitchFamily="34" charset="-120"/>
              </a:rPr>
              <a:t>1</a:t>
            </a:r>
            <a:r>
              <a:rPr lang="zh-TW" altLang="en-US" sz="2000" dirty="0">
                <a:latin typeface="微軟正黑體" panose="020B0604030504040204" pitchFamily="34" charset="-120"/>
                <a:ea typeface="微軟正黑體" panose="020B0604030504040204" pitchFamily="34" charset="-120"/>
              </a:rPr>
              <a:t>項方案就送紙本申請</a:t>
            </a: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b="1" dirty="0">
                <a:solidFill>
                  <a:srgbClr val="43ABA6"/>
                </a:solidFill>
                <a:latin typeface="微軟正黑體" panose="020B0604030504040204" pitchFamily="34" charset="-120"/>
                <a:ea typeface="微軟正黑體" panose="020B0604030504040204" pitchFamily="34" charset="-120"/>
              </a:rPr>
              <a:t>第</a:t>
            </a:r>
            <a:r>
              <a:rPr lang="en-US" altLang="zh-TW" sz="2000" b="1" dirty="0">
                <a:solidFill>
                  <a:srgbClr val="43ABA6"/>
                </a:solidFill>
                <a:latin typeface="微軟正黑體" panose="020B0604030504040204" pitchFamily="34" charset="-120"/>
                <a:ea typeface="微軟正黑體" panose="020B0604030504040204" pitchFamily="34" charset="-120"/>
              </a:rPr>
              <a:t>2</a:t>
            </a:r>
            <a:r>
              <a:rPr lang="zh-TW" altLang="en-US" sz="2000" b="1" dirty="0">
                <a:solidFill>
                  <a:srgbClr val="43ABA6"/>
                </a:solidFill>
                <a:latin typeface="微軟正黑體" panose="020B0604030504040204" pitchFamily="34" charset="-120"/>
                <a:ea typeface="微軟正黑體" panose="020B0604030504040204" pitchFamily="34" charset="-120"/>
              </a:rPr>
              <a:t>次</a:t>
            </a:r>
            <a:r>
              <a:rPr lang="zh-TW" altLang="en-US" sz="2000" dirty="0">
                <a:latin typeface="微軟正黑體" panose="020B0604030504040204" pitchFamily="34" charset="-120"/>
                <a:ea typeface="微軟正黑體" panose="020B0604030504040204" pitchFamily="34" charset="-120"/>
              </a:rPr>
              <a:t>完成</a:t>
            </a:r>
            <a:r>
              <a:rPr lang="en-US" altLang="zh-TW" sz="2000" dirty="0">
                <a:latin typeface="微軟正黑體" panose="020B0604030504040204" pitchFamily="34" charset="-120"/>
                <a:ea typeface="微軟正黑體" panose="020B0604030504040204" pitchFamily="34" charset="-120"/>
              </a:rPr>
              <a:t>E-1</a:t>
            </a:r>
            <a:r>
              <a:rPr lang="zh-TW" altLang="en-US" sz="2000" dirty="0">
                <a:latin typeface="微軟正黑體" panose="020B0604030504040204" pitchFamily="34" charset="-120"/>
                <a:ea typeface="微軟正黑體" panose="020B0604030504040204" pitchFamily="34" charset="-120"/>
              </a:rPr>
              <a:t>身體健康促進助學金</a:t>
            </a:r>
            <a:r>
              <a:rPr lang="en-US" altLang="zh-TW" sz="2000" dirty="0">
                <a:latin typeface="微軟正黑體" panose="020B0604030504040204" pitchFamily="34" charset="-120"/>
                <a:ea typeface="微軟正黑體" panose="020B0604030504040204" pitchFamily="34" charset="-120"/>
              </a:rPr>
              <a:t>4</a:t>
            </a:r>
            <a:r>
              <a:rPr lang="zh-TW" altLang="en-US" sz="2000" dirty="0">
                <a:latin typeface="微軟正黑體" panose="020B0604030504040204" pitchFamily="34" charset="-120"/>
                <a:ea typeface="微軟正黑體" panose="020B0604030504040204" pitchFamily="34" charset="-120"/>
              </a:rPr>
              <a:t>小時，獎助學金可領取</a:t>
            </a:r>
            <a:r>
              <a:rPr lang="en-US" altLang="zh-TW" sz="2000" dirty="0">
                <a:latin typeface="微軟正黑體" panose="020B0604030504040204" pitchFamily="34" charset="-120"/>
                <a:ea typeface="微軟正黑體" panose="020B0604030504040204" pitchFamily="34" charset="-120"/>
              </a:rPr>
              <a:t>NT1,000</a:t>
            </a:r>
            <a:r>
              <a:rPr lang="zh-TW" altLang="en-US" sz="2000" dirty="0">
                <a:latin typeface="微軟正黑體" panose="020B0604030504040204" pitchFamily="34" charset="-120"/>
                <a:ea typeface="微軟正黑體" panose="020B0604030504040204" pitchFamily="34" charset="-120"/>
              </a:rPr>
              <a:t>元</a:t>
            </a: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2</a:t>
            </a:r>
            <a:r>
              <a:rPr lang="zh-TW" altLang="en-US" sz="2000" dirty="0">
                <a:latin typeface="微軟正黑體" panose="020B0604030504040204" pitchFamily="34" charset="-120"/>
                <a:ea typeface="微軟正黑體" panose="020B0604030504040204" pitchFamily="34" charset="-120"/>
              </a:rPr>
              <a:t>：只完成</a:t>
            </a:r>
            <a:r>
              <a:rPr lang="en-US" altLang="zh-TW" sz="2000" dirty="0">
                <a:latin typeface="微軟正黑體" panose="020B0604030504040204" pitchFamily="34" charset="-120"/>
                <a:ea typeface="微軟正黑體" panose="020B0604030504040204" pitchFamily="34" charset="-120"/>
              </a:rPr>
              <a:t>1</a:t>
            </a:r>
            <a:r>
              <a:rPr lang="zh-TW" altLang="en-US" sz="2000" dirty="0">
                <a:latin typeface="微軟正黑體" panose="020B0604030504040204" pitchFamily="34" charset="-120"/>
                <a:ea typeface="微軟正黑體" panose="020B0604030504040204" pitchFamily="34" charset="-120"/>
              </a:rPr>
              <a:t>項方案就送紙本申請</a:t>
            </a: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b="1" dirty="0">
                <a:solidFill>
                  <a:srgbClr val="43ABA6"/>
                </a:solidFill>
                <a:latin typeface="微軟正黑體" panose="020B0604030504040204" pitchFamily="34" charset="-120"/>
                <a:ea typeface="微軟正黑體" panose="020B0604030504040204" pitchFamily="34" charset="-120"/>
              </a:rPr>
              <a:t>第</a:t>
            </a:r>
            <a:r>
              <a:rPr lang="en-US" altLang="zh-TW" sz="2000" b="1" dirty="0">
                <a:solidFill>
                  <a:srgbClr val="43ABA6"/>
                </a:solidFill>
                <a:latin typeface="微軟正黑體" panose="020B0604030504040204" pitchFamily="34" charset="-120"/>
                <a:ea typeface="微軟正黑體" panose="020B0604030504040204" pitchFamily="34" charset="-120"/>
              </a:rPr>
              <a:t>2</a:t>
            </a:r>
            <a:r>
              <a:rPr lang="zh-TW" altLang="en-US" sz="2000" b="1" dirty="0">
                <a:solidFill>
                  <a:srgbClr val="43ABA6"/>
                </a:solidFill>
                <a:latin typeface="微軟正黑體" panose="020B0604030504040204" pitchFamily="34" charset="-120"/>
                <a:ea typeface="微軟正黑體" panose="020B0604030504040204" pitchFamily="34" charset="-120"/>
              </a:rPr>
              <a:t>次</a:t>
            </a:r>
            <a:r>
              <a:rPr lang="zh-TW" altLang="en-US" sz="2000" dirty="0">
                <a:latin typeface="微軟正黑體" panose="020B0604030504040204" pitchFamily="34" charset="-120"/>
                <a:ea typeface="微軟正黑體" panose="020B0604030504040204" pitchFamily="34" charset="-120"/>
              </a:rPr>
              <a:t>完成</a:t>
            </a:r>
            <a:r>
              <a:rPr lang="en-US" altLang="zh-TW" sz="2000" dirty="0">
                <a:latin typeface="微軟正黑體" panose="020B0604030504040204" pitchFamily="34" charset="-120"/>
                <a:ea typeface="微軟正黑體" panose="020B0604030504040204" pitchFamily="34" charset="-120"/>
              </a:rPr>
              <a:t>A-1</a:t>
            </a:r>
            <a:r>
              <a:rPr lang="zh-TW" altLang="en-US" sz="2000" dirty="0">
                <a:latin typeface="微軟正黑體" panose="020B0604030504040204" pitchFamily="34" charset="-120"/>
                <a:ea typeface="微軟正黑體" panose="020B0604030504040204" pitchFamily="34" charset="-120"/>
              </a:rPr>
              <a:t>自我學習助學金</a:t>
            </a:r>
            <a:r>
              <a:rPr lang="en-US" altLang="zh-TW" sz="2000" dirty="0">
                <a:latin typeface="微軟正黑體" panose="020B0604030504040204" pitchFamily="34" charset="-120"/>
                <a:ea typeface="微軟正黑體" panose="020B0604030504040204" pitchFamily="34" charset="-120"/>
              </a:rPr>
              <a:t>8</a:t>
            </a:r>
            <a:r>
              <a:rPr lang="zh-TW" altLang="en-US" sz="2000" dirty="0">
                <a:latin typeface="微軟正黑體" panose="020B0604030504040204" pitchFamily="34" charset="-120"/>
                <a:ea typeface="微軟正黑體" panose="020B0604030504040204" pitchFamily="34" charset="-120"/>
              </a:rPr>
              <a:t>小時，獎助學金可領取</a:t>
            </a:r>
            <a:r>
              <a:rPr lang="en-US" altLang="zh-TW" sz="2000" dirty="0">
                <a:latin typeface="微軟正黑體" panose="020B0604030504040204" pitchFamily="34" charset="-120"/>
                <a:ea typeface="微軟正黑體" panose="020B0604030504040204" pitchFamily="34" charset="-120"/>
              </a:rPr>
              <a:t>NT2,000</a:t>
            </a:r>
            <a:r>
              <a:rPr lang="zh-TW" altLang="en-US" sz="2000" dirty="0">
                <a:latin typeface="微軟正黑體" panose="020B0604030504040204" pitchFamily="34" charset="-120"/>
                <a:ea typeface="微軟正黑體" panose="020B0604030504040204" pitchFamily="34" charset="-120"/>
              </a:rPr>
              <a:t>元</a:t>
            </a: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endParaRPr lang="en-US" altLang="zh-TW" sz="2000"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3</a:t>
            </a:r>
            <a:r>
              <a:rPr lang="zh-TW" altLang="en-US" sz="2000" dirty="0">
                <a:latin typeface="微軟正黑體" panose="020B0604030504040204" pitchFamily="34" charset="-120"/>
                <a:ea typeface="微軟正黑體" panose="020B0604030504040204" pitchFamily="34" charset="-120"/>
              </a:rPr>
              <a:t>：完成多項方案送紙本申請</a:t>
            </a:r>
            <a:r>
              <a:rPr lang="en-US" altLang="zh-TW" sz="2000" b="1" dirty="0">
                <a:solidFill>
                  <a:srgbClr val="C00000"/>
                </a:solidFill>
                <a:latin typeface="微軟正黑體" panose="020B0604030504040204" pitchFamily="34" charset="-120"/>
                <a:ea typeface="微軟正黑體" panose="020B0604030504040204" pitchFamily="34" charset="-120"/>
              </a:rPr>
              <a:t>-</a:t>
            </a:r>
            <a:r>
              <a:rPr lang="zh-TW" altLang="en-US" sz="2000" b="1" dirty="0">
                <a:solidFill>
                  <a:srgbClr val="C00000"/>
                </a:solidFill>
                <a:latin typeface="微軟正黑體" panose="020B0604030504040204" pitchFamily="34" charset="-120"/>
                <a:ea typeface="微軟正黑體" panose="020B0604030504040204" pitchFamily="34" charset="-120"/>
              </a:rPr>
              <a:t>不建議</a:t>
            </a:r>
            <a:r>
              <a:rPr lang="en-US" altLang="zh-TW" sz="1600" b="1" dirty="0">
                <a:solidFill>
                  <a:srgbClr val="C00000"/>
                </a:solidFill>
                <a:latin typeface="微軟正黑體" panose="020B0604030504040204" pitchFamily="34" charset="-120"/>
                <a:ea typeface="微軟正黑體" panose="020B0604030504040204" pitchFamily="34" charset="-120"/>
              </a:rPr>
              <a:t>(</a:t>
            </a:r>
            <a:r>
              <a:rPr lang="zh-TW" altLang="en-US" sz="1600" b="1" dirty="0">
                <a:solidFill>
                  <a:srgbClr val="C00000"/>
                </a:solidFill>
                <a:latin typeface="微軟正黑體" panose="020B0604030504040204" pitchFamily="34" charset="-120"/>
                <a:ea typeface="微軟正黑體" panose="020B0604030504040204" pitchFamily="34" charset="-120"/>
                <a:hlinkClick r:id="rId2" action="ppaction://hlinksldjump"/>
              </a:rPr>
              <a:t>說明詳</a:t>
            </a:r>
            <a:r>
              <a:rPr lang="en-US" altLang="zh-TW" sz="1600" b="1" dirty="0">
                <a:solidFill>
                  <a:srgbClr val="C00000"/>
                </a:solidFill>
                <a:latin typeface="微軟正黑體" panose="020B0604030504040204" pitchFamily="34" charset="-120"/>
                <a:ea typeface="微軟正黑體" panose="020B0604030504040204" pitchFamily="34" charset="-120"/>
                <a:hlinkClick r:id="rId2" action="ppaction://hlinksldjump"/>
              </a:rPr>
              <a:t>Q4</a:t>
            </a:r>
            <a:r>
              <a:rPr lang="en-US" altLang="zh-TW" sz="1600" b="1" dirty="0">
                <a:solidFill>
                  <a:srgbClr val="C00000"/>
                </a:solidFill>
                <a:latin typeface="微軟正黑體" panose="020B0604030504040204" pitchFamily="34" charset="-120"/>
                <a:ea typeface="微軟正黑體" panose="020B0604030504040204" pitchFamily="34" charset="-120"/>
              </a:rPr>
              <a:t>)</a:t>
            </a:r>
          </a:p>
          <a:p>
            <a:pPr marL="0" indent="0" algn="just">
              <a:lnSpc>
                <a:spcPct val="100000"/>
              </a:lnSpc>
              <a:spcBef>
                <a:spcPts val="0"/>
              </a:spcBef>
              <a:buNone/>
            </a:pPr>
            <a:r>
              <a:rPr lang="zh-TW" altLang="en-US" sz="2000" b="1" dirty="0">
                <a:solidFill>
                  <a:srgbClr val="43ABA6"/>
                </a:solidFill>
                <a:latin typeface="微軟正黑體" panose="020B0604030504040204" pitchFamily="34" charset="-120"/>
                <a:ea typeface="微軟正黑體" panose="020B0604030504040204" pitchFamily="34" charset="-120"/>
              </a:rPr>
              <a:t>第</a:t>
            </a:r>
            <a:r>
              <a:rPr lang="en-US" altLang="zh-TW" sz="2000" b="1" dirty="0">
                <a:solidFill>
                  <a:srgbClr val="43ABA6"/>
                </a:solidFill>
                <a:latin typeface="微軟正黑體" panose="020B0604030504040204" pitchFamily="34" charset="-120"/>
                <a:ea typeface="微軟正黑體" panose="020B0604030504040204" pitchFamily="34" charset="-120"/>
              </a:rPr>
              <a:t>2</a:t>
            </a:r>
            <a:r>
              <a:rPr lang="zh-TW" altLang="en-US" sz="2000" b="1" dirty="0">
                <a:solidFill>
                  <a:srgbClr val="43ABA6"/>
                </a:solidFill>
                <a:latin typeface="微軟正黑體" panose="020B0604030504040204" pitchFamily="34" charset="-120"/>
                <a:ea typeface="微軟正黑體" panose="020B0604030504040204" pitchFamily="34" charset="-120"/>
              </a:rPr>
              <a:t>次</a:t>
            </a:r>
            <a:r>
              <a:rPr lang="zh-TW" altLang="en-US" sz="2000" dirty="0">
                <a:latin typeface="微軟正黑體" panose="020B0604030504040204" pitchFamily="34" charset="-120"/>
                <a:ea typeface="微軟正黑體" panose="020B0604030504040204" pitchFamily="34" charset="-120"/>
              </a:rPr>
              <a:t>完成</a:t>
            </a:r>
            <a:r>
              <a:rPr lang="en-US" altLang="zh-TW" sz="2000" dirty="0">
                <a:latin typeface="微軟正黑體" panose="020B0604030504040204" pitchFamily="34" charset="-120"/>
                <a:ea typeface="微軟正黑體" panose="020B0604030504040204" pitchFamily="34" charset="-120"/>
              </a:rPr>
              <a:t>C-1</a:t>
            </a:r>
            <a:r>
              <a:rPr lang="zh-TW" altLang="en-US" sz="2000" dirty="0">
                <a:latin typeface="微軟正黑體" panose="020B0604030504040204" pitchFamily="34" charset="-120"/>
                <a:ea typeface="微軟正黑體" panose="020B0604030504040204" pitchFamily="34" charset="-120"/>
              </a:rPr>
              <a:t>專業證照助學金</a:t>
            </a:r>
            <a:r>
              <a:rPr lang="en-US" altLang="zh-TW" sz="2000" dirty="0">
                <a:latin typeface="微軟正黑體" panose="020B0604030504040204" pitchFamily="34" charset="-120"/>
                <a:ea typeface="微軟正黑體" panose="020B0604030504040204" pitchFamily="34" charset="-120"/>
              </a:rPr>
              <a:t>8</a:t>
            </a:r>
            <a:r>
              <a:rPr lang="zh-TW" altLang="en-US" sz="2000" dirty="0">
                <a:latin typeface="微軟正黑體" panose="020B0604030504040204" pitchFamily="34" charset="-120"/>
                <a:ea typeface="微軟正黑體" panose="020B0604030504040204" pitchFamily="34" charset="-120"/>
              </a:rPr>
              <a:t>小時、</a:t>
            </a:r>
            <a:r>
              <a:rPr lang="en-US" altLang="zh-TW" sz="2000" dirty="0">
                <a:latin typeface="微軟正黑體" panose="020B0604030504040204" pitchFamily="34" charset="-120"/>
                <a:ea typeface="微軟正黑體" panose="020B0604030504040204" pitchFamily="34" charset="-120"/>
              </a:rPr>
              <a:t>D-1</a:t>
            </a:r>
            <a:r>
              <a:rPr lang="zh-TW" altLang="en-US" sz="2000" dirty="0">
                <a:latin typeface="微軟正黑體" panose="020B0604030504040204" pitchFamily="34" charset="-120"/>
                <a:ea typeface="微軟正黑體" panose="020B0604030504040204" pitchFamily="34" charset="-120"/>
              </a:rPr>
              <a:t>職能訓練輔導助學金</a:t>
            </a:r>
            <a:r>
              <a:rPr lang="en-US" altLang="zh-TW" sz="2000" dirty="0">
                <a:latin typeface="微軟正黑體" panose="020B0604030504040204" pitchFamily="34" charset="-120"/>
                <a:ea typeface="微軟正黑體" panose="020B0604030504040204" pitchFamily="34" charset="-120"/>
              </a:rPr>
              <a:t>4</a:t>
            </a:r>
            <a:r>
              <a:rPr lang="zh-TW" altLang="en-US" sz="2000" dirty="0">
                <a:latin typeface="微軟正黑體" panose="020B0604030504040204" pitchFamily="34" charset="-120"/>
                <a:ea typeface="微軟正黑體" panose="020B0604030504040204" pitchFamily="34" charset="-120"/>
              </a:rPr>
              <a:t>小時與</a:t>
            </a:r>
            <a:r>
              <a:rPr lang="en-US" altLang="zh-TW" sz="2000" dirty="0">
                <a:latin typeface="微軟正黑體" panose="020B0604030504040204" pitchFamily="34" charset="-120"/>
                <a:ea typeface="微軟正黑體" panose="020B0604030504040204" pitchFamily="34" charset="-120"/>
              </a:rPr>
              <a:t>E-2</a:t>
            </a:r>
            <a:r>
              <a:rPr lang="zh-TW" altLang="en-US" sz="2000" dirty="0">
                <a:latin typeface="微軟正黑體" panose="020B0604030504040204" pitchFamily="34" charset="-120"/>
                <a:ea typeface="微軟正黑體" panose="020B0604030504040204" pitchFamily="34" charset="-120"/>
              </a:rPr>
              <a:t>心理健康促進助學金</a:t>
            </a:r>
            <a:r>
              <a:rPr lang="en-US" altLang="zh-TW" sz="2000" dirty="0">
                <a:latin typeface="微軟正黑體" panose="020B0604030504040204" pitchFamily="34" charset="-120"/>
                <a:ea typeface="微軟正黑體" panose="020B0604030504040204" pitchFamily="34" charset="-120"/>
              </a:rPr>
              <a:t>4</a:t>
            </a:r>
            <a:r>
              <a:rPr lang="zh-TW" altLang="en-US" sz="2000" dirty="0">
                <a:latin typeface="微軟正黑體" panose="020B0604030504040204" pitchFamily="34" charset="-120"/>
                <a:ea typeface="微軟正黑體" panose="020B0604030504040204" pitchFamily="34" charset="-120"/>
              </a:rPr>
              <a:t>小時，獎助學金可領取</a:t>
            </a:r>
            <a:r>
              <a:rPr lang="en-US" altLang="zh-TW" sz="2000" dirty="0">
                <a:latin typeface="微軟正黑體" panose="020B0604030504040204" pitchFamily="34" charset="-120"/>
                <a:ea typeface="微軟正黑體" panose="020B0604030504040204" pitchFamily="34" charset="-120"/>
              </a:rPr>
              <a:t>NT4,000</a:t>
            </a:r>
            <a:r>
              <a:rPr lang="zh-TW" altLang="en-US" sz="2000" dirty="0">
                <a:latin typeface="微軟正黑體" panose="020B0604030504040204" pitchFamily="34" charset="-120"/>
                <a:ea typeface="微軟正黑體" panose="020B0604030504040204" pitchFamily="34" charset="-120"/>
              </a:rPr>
              <a:t>元 </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獎助學金算法：</a:t>
            </a:r>
            <a:r>
              <a:rPr lang="en-US" altLang="zh-TW" sz="2000" dirty="0">
                <a:latin typeface="微軟正黑體" panose="020B0604030504040204" pitchFamily="34" charset="-120"/>
                <a:ea typeface="微軟正黑體" panose="020B0604030504040204" pitchFamily="34" charset="-120"/>
              </a:rPr>
              <a:t>2,000+1,000+1,000=4,000)</a:t>
            </a: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Q2</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663015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69638" y="606398"/>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481667" y="3174066"/>
            <a:ext cx="10185400" cy="30030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本計畫採</a:t>
            </a:r>
            <a:r>
              <a:rPr lang="zh-TW" altLang="en-US" u="sng" dirty="0">
                <a:solidFill>
                  <a:srgbClr val="FF0000"/>
                </a:solidFill>
                <a:latin typeface="微軟正黑體" panose="020B0604030504040204" pitchFamily="34" charset="-120"/>
                <a:ea typeface="微軟正黑體" panose="020B0604030504040204" pitchFamily="34" charset="-120"/>
              </a:rPr>
              <a:t>年度制</a:t>
            </a:r>
            <a:r>
              <a:rPr lang="zh-TW" altLang="en-US" dirty="0">
                <a:latin typeface="微軟正黑體" panose="020B0604030504040204" pitchFamily="34" charset="-120"/>
                <a:ea typeface="微軟正黑體" panose="020B0604030504040204" pitchFamily="34" charset="-120"/>
              </a:rPr>
              <a:t>，起始日為當年度</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日至</a:t>
            </a:r>
            <a:r>
              <a:rPr lang="en-US" altLang="zh-TW" dirty="0">
                <a:latin typeface="微軟正黑體" panose="020B0604030504040204" pitchFamily="34" charset="-120"/>
                <a:ea typeface="微軟正黑體" panose="020B0604030504040204" pitchFamily="34" charset="-120"/>
              </a:rPr>
              <a:t>12</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31</a:t>
            </a:r>
            <a:r>
              <a:rPr lang="zh-TW" altLang="en-US" dirty="0">
                <a:latin typeface="微軟正黑體" panose="020B0604030504040204" pitchFamily="34" charset="-120"/>
                <a:ea typeface="微軟正黑體" panose="020B0604030504040204" pitchFamily="34" charset="-120"/>
              </a:rPr>
              <a:t>日，只要已完成第</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次至少</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項的輔導方案</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稱為破冰</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，之後該年度只須完成</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項輔導方案即可繳交紙本申請。</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例如：二年級</a:t>
            </a:r>
            <a:r>
              <a:rPr lang="en-US" altLang="zh-TW" dirty="0">
                <a:latin typeface="微軟正黑體" panose="020B0604030504040204" pitchFamily="34" charset="-120"/>
                <a:ea typeface="微軟正黑體" panose="020B0604030504040204" pitchFamily="34" charset="-120"/>
              </a:rPr>
              <a:t>A</a:t>
            </a:r>
            <a:r>
              <a:rPr lang="zh-TW" altLang="en-US" dirty="0">
                <a:latin typeface="微軟正黑體" panose="020B0604030504040204" pitchFamily="34" charset="-120"/>
                <a:ea typeface="微軟正黑體" panose="020B0604030504040204" pitchFamily="34" charset="-120"/>
              </a:rPr>
              <a:t>同學</a:t>
            </a:r>
            <a:r>
              <a:rPr lang="en-US" altLang="zh-TW" dirty="0">
                <a:latin typeface="微軟正黑體" panose="020B0604030504040204" pitchFamily="34" charset="-120"/>
                <a:ea typeface="微軟正黑體" panose="020B0604030504040204" pitchFamily="34" charset="-120"/>
              </a:rPr>
              <a:t>114-2</a:t>
            </a:r>
            <a:r>
              <a:rPr lang="zh-TW" altLang="en-US" dirty="0">
                <a:latin typeface="微軟正黑體" panose="020B0604030504040204" pitchFamily="34" charset="-120"/>
                <a:ea typeface="微軟正黑體" panose="020B0604030504040204" pitchFamily="34" charset="-120"/>
              </a:rPr>
              <a:t>學期</a:t>
            </a:r>
            <a:r>
              <a:rPr lang="en-US" altLang="zh-TW" dirty="0">
                <a:latin typeface="微軟正黑體" panose="020B0604030504040204" pitchFamily="34" charset="-120"/>
                <a:ea typeface="微軟正黑體" panose="020B0604030504040204" pitchFamily="34" charset="-120"/>
              </a:rPr>
              <a:t>3</a:t>
            </a:r>
            <a:r>
              <a:rPr lang="zh-TW" altLang="en-US" dirty="0">
                <a:latin typeface="微軟正黑體" panose="020B0604030504040204" pitchFamily="34" charset="-120"/>
                <a:ea typeface="微軟正黑體" panose="020B0604030504040204" pitchFamily="34" charset="-120"/>
              </a:rPr>
              <a:t>月份已完成第一次申請通過並領到獎助金，升上三年級的</a:t>
            </a:r>
            <a:r>
              <a:rPr lang="en-US" altLang="zh-TW" dirty="0">
                <a:latin typeface="微軟正黑體" panose="020B0604030504040204" pitchFamily="34" charset="-120"/>
                <a:ea typeface="微軟正黑體" panose="020B0604030504040204" pitchFamily="34" charset="-120"/>
              </a:rPr>
              <a:t>A</a:t>
            </a:r>
            <a:r>
              <a:rPr lang="zh-TW" altLang="en-US" dirty="0">
                <a:latin typeface="微軟正黑體" panose="020B0604030504040204" pitchFamily="34" charset="-120"/>
                <a:ea typeface="微軟正黑體" panose="020B0604030504040204" pitchFamily="34" charset="-120"/>
              </a:rPr>
              <a:t>同學</a:t>
            </a:r>
            <a:r>
              <a:rPr lang="en-US" altLang="zh-TW" dirty="0">
                <a:latin typeface="微軟正黑體" panose="020B0604030504040204" pitchFamily="34" charset="-120"/>
                <a:ea typeface="微軟正黑體" panose="020B0604030504040204" pitchFamily="34" charset="-120"/>
              </a:rPr>
              <a:t>115-1</a:t>
            </a:r>
            <a:r>
              <a:rPr lang="zh-TW" altLang="en-US" dirty="0">
                <a:latin typeface="微軟正黑體" panose="020B0604030504040204" pitchFamily="34" charset="-120"/>
                <a:ea typeface="微軟正黑體" panose="020B0604030504040204" pitchFamily="34" charset="-120"/>
              </a:rPr>
              <a:t>學期</a:t>
            </a:r>
            <a:r>
              <a:rPr lang="en-US" altLang="zh-TW" dirty="0">
                <a:latin typeface="微軟正黑體" panose="020B0604030504040204" pitchFamily="34" charset="-120"/>
                <a:ea typeface="微軟正黑體" panose="020B0604030504040204" pitchFamily="34" charset="-120"/>
              </a:rPr>
              <a:t>9</a:t>
            </a:r>
            <a:r>
              <a:rPr lang="zh-TW" altLang="en-US" dirty="0">
                <a:latin typeface="微軟正黑體" panose="020B0604030504040204" pitchFamily="34" charset="-120"/>
                <a:ea typeface="微軟正黑體" panose="020B0604030504040204" pitchFamily="34" charset="-120"/>
              </a:rPr>
              <a:t>月提出一項學習輔導方案是可以的。</a:t>
            </a:r>
            <a:endParaRPr lang="en-US" altLang="zh-TW" dirty="0">
              <a:latin typeface="微軟正黑體" panose="020B0604030504040204" pitchFamily="34" charset="-120"/>
              <a:ea typeface="微軟正黑體" panose="020B0604030504040204" pitchFamily="34" charset="-120"/>
            </a:endParaRPr>
          </a:p>
          <a:p>
            <a:pPr marL="0" indent="0">
              <a:lnSpc>
                <a:spcPct val="100000"/>
              </a:lnSpc>
              <a:spcBef>
                <a:spcPts val="600"/>
              </a:spcBef>
              <a:spcAft>
                <a:spcPts val="600"/>
              </a:spcAft>
              <a:buNone/>
            </a:pPr>
            <a:endParaRPr lang="en-US" altLang="zh-TW" dirty="0">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Q2</a:t>
            </a: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3487524"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sz="6000" dirty="0">
                <a:ln>
                  <a:solidFill>
                    <a:srgbClr val="69C4BF"/>
                  </a:solidFill>
                </a:ln>
                <a:solidFill>
                  <a:srgbClr val="69C4BF"/>
                </a:solidFill>
                <a:effectLst>
                  <a:outerShdw blurRad="38100" dist="38100" dir="2700000" algn="tl">
                    <a:srgbClr val="000000">
                      <a:alpha val="43137"/>
                    </a:srgbClr>
                  </a:outerShdw>
                </a:effectLst>
                <a:latin typeface="Source Code Pro Black" panose="020B0809030403020204" pitchFamily="49" charset="0"/>
                <a:ea typeface="Source Code Pro Black" panose="020B0809030403020204" pitchFamily="49" charset="0"/>
              </a:rPr>
              <a:t>補充說明</a:t>
            </a:r>
            <a:endParaRPr lang="zh-TW" altLang="en-US" sz="6600" dirty="0">
              <a:ln>
                <a:solidFill>
                  <a:srgbClr val="69C4BF"/>
                </a:solidFill>
              </a:ln>
              <a:solidFill>
                <a:srgbClr val="69C4BF"/>
              </a:solidFill>
              <a:effectLst>
                <a:outerShdw blurRad="38100" dist="38100" dir="2700000" algn="tl">
                  <a:srgbClr val="000000">
                    <a:alpha val="43137"/>
                  </a:srgbClr>
                </a:outerShdw>
              </a:effectLst>
              <a:latin typeface="Source Code Pro Black" panose="020B0809030403020204" pitchFamily="49" charset="0"/>
            </a:endParaRPr>
          </a:p>
        </p:txBody>
      </p:sp>
      <p:sp>
        <p:nvSpPr>
          <p:cNvPr id="10" name="副標題 2"/>
          <p:cNvSpPr txBox="1">
            <a:spLocks/>
          </p:cNvSpPr>
          <p:nvPr/>
        </p:nvSpPr>
        <p:spPr>
          <a:xfrm>
            <a:off x="10371668" y="1747994"/>
            <a:ext cx="1820332" cy="2771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1200" b="1" kern="100" dirty="0">
                <a:solidFill>
                  <a:srgbClr val="FF0000"/>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115.02.27</a:t>
            </a:r>
            <a:r>
              <a:rPr lang="zh-TW" altLang="en-US" sz="1200" b="1" kern="100" dirty="0">
                <a:solidFill>
                  <a:srgbClr val="FF0000"/>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新增補充說明</a:t>
            </a:r>
            <a:endParaRPr lang="zh-TW" altLang="en-US" sz="1200" b="1" dirty="0">
              <a:solidFill>
                <a:srgbClr val="FF0000"/>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9" name="標題 1">
            <a:extLst>
              <a:ext uri="{FF2B5EF4-FFF2-40B4-BE49-F238E27FC236}">
                <a16:creationId xmlns:a16="http://schemas.microsoft.com/office/drawing/2014/main" xmlns="" id="{C75E65DD-683A-4C1F-8CE3-BD295D978D51}"/>
              </a:ext>
            </a:extLst>
          </p:cNvPr>
          <p:cNvSpPr txBox="1">
            <a:spLocks/>
          </p:cNvSpPr>
          <p:nvPr/>
        </p:nvSpPr>
        <p:spPr>
          <a:xfrm>
            <a:off x="1896533" y="614543"/>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已完成第</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1</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次至少</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2</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項的輔導方案且領取獎助學金後，還可以繼續申請嗎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r>
              <a:rPr lang="en-US" altLang="zh-TW" sz="3600" b="1" dirty="0">
                <a:solidFill>
                  <a:srgbClr val="FF0000"/>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rgbClr val="FF0000"/>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新增</a:t>
            </a:r>
            <a:r>
              <a:rPr lang="en-US" altLang="zh-TW" sz="3600" b="1" dirty="0">
                <a:solidFill>
                  <a:srgbClr val="FF0000"/>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01609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69638" y="606398"/>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已經完成過第</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1</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次的至少</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2</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項輔導方案並領取過獎助學金，之後可以只申請</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A-1</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自我學習方案嗎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7" y="2359025"/>
            <a:ext cx="9787466" cy="40163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可以的。承</a:t>
            </a:r>
            <a:r>
              <a:rPr lang="en-US" altLang="zh-TW" dirty="0">
                <a:latin typeface="微軟正黑體" panose="020B0604030504040204" pitchFamily="34" charset="-120"/>
                <a:ea typeface="微軟正黑體" panose="020B0604030504040204" pitchFamily="34" charset="-120"/>
              </a:rPr>
              <a:t>Q2</a:t>
            </a:r>
            <a:r>
              <a:rPr lang="zh-TW" altLang="en-US" dirty="0">
                <a:latin typeface="微軟正黑體" panose="020B0604030504040204" pitchFamily="34" charset="-120"/>
                <a:ea typeface="微軟正黑體" panose="020B0604030504040204" pitchFamily="34" charset="-120"/>
              </a:rPr>
              <a:t>回答內容，同學後續可依據自己的需求選擇並完成輔導方案，以領取所對應的獎助學金，因此如果同學只想選擇</a:t>
            </a:r>
            <a:r>
              <a:rPr lang="en-US" altLang="zh-TW" dirty="0">
                <a:latin typeface="微軟正黑體" panose="020B0604030504040204" pitchFamily="34" charset="-120"/>
                <a:ea typeface="微軟正黑體" panose="020B0604030504040204" pitchFamily="34" charset="-120"/>
              </a:rPr>
              <a:t>A-1</a:t>
            </a:r>
            <a:r>
              <a:rPr lang="zh-TW" altLang="en-US" dirty="0">
                <a:latin typeface="微軟正黑體" panose="020B0604030504040204" pitchFamily="34" charset="-120"/>
                <a:ea typeface="微軟正黑體" panose="020B0604030504040204" pitchFamily="34" charset="-120"/>
              </a:rPr>
              <a:t>自我學習助學金是沒有問題的。</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不過請注意</a:t>
            </a:r>
            <a:r>
              <a:rPr lang="en-US" altLang="zh-TW" dirty="0">
                <a:latin typeface="微軟正黑體" panose="020B0604030504040204" pitchFamily="34" charset="-120"/>
                <a:ea typeface="微軟正黑體" panose="020B0604030504040204" pitchFamily="34" charset="-120"/>
              </a:rPr>
              <a:t>A-1</a:t>
            </a:r>
            <a:r>
              <a:rPr lang="zh-TW" altLang="en-US" dirty="0">
                <a:latin typeface="微軟正黑體" panose="020B0604030504040204" pitchFamily="34" charset="-120"/>
                <a:ea typeface="微軟正黑體" panose="020B0604030504040204" pitchFamily="34" charset="-120"/>
              </a:rPr>
              <a:t>自我學習助學金</a:t>
            </a:r>
            <a:r>
              <a:rPr lang="zh-TW" altLang="en-US" b="1" u="sng" dirty="0">
                <a:latin typeface="微軟正黑體" panose="020B0604030504040204" pitchFamily="34" charset="-120"/>
                <a:ea typeface="微軟正黑體" panose="020B0604030504040204" pitchFamily="34" charset="-120"/>
              </a:rPr>
              <a:t>每人每月至多只能申請</a:t>
            </a:r>
            <a:r>
              <a:rPr lang="en-US" altLang="zh-TW" b="1" u="sng" dirty="0">
                <a:latin typeface="微軟正黑體" panose="020B0604030504040204" pitchFamily="34" charset="-120"/>
                <a:ea typeface="微軟正黑體" panose="020B0604030504040204" pitchFamily="34" charset="-120"/>
              </a:rPr>
              <a:t>24</a:t>
            </a:r>
            <a:r>
              <a:rPr lang="zh-TW" altLang="en-US" b="1" u="sng" dirty="0">
                <a:latin typeface="微軟正黑體" panose="020B0604030504040204" pitchFamily="34" charset="-120"/>
                <a:ea typeface="微軟正黑體" panose="020B0604030504040204" pitchFamily="34" charset="-120"/>
              </a:rPr>
              <a:t>小時</a:t>
            </a:r>
            <a:r>
              <a:rPr lang="zh-TW" altLang="en-US" dirty="0">
                <a:latin typeface="微軟正黑體" panose="020B0604030504040204" pitchFamily="34" charset="-120"/>
                <a:ea typeface="微軟正黑體" panose="020B0604030504040204" pitchFamily="34" charset="-120"/>
              </a:rPr>
              <a:t>，領取</a:t>
            </a:r>
            <a:r>
              <a:rPr lang="en-US" altLang="zh-TW" dirty="0">
                <a:latin typeface="微軟正黑體" panose="020B0604030504040204" pitchFamily="34" charset="-120"/>
                <a:ea typeface="微軟正黑體" panose="020B0604030504040204" pitchFamily="34" charset="-120"/>
              </a:rPr>
              <a:t>A-1</a:t>
            </a:r>
            <a:r>
              <a:rPr lang="zh-TW" altLang="en-US" dirty="0">
                <a:latin typeface="微軟正黑體" panose="020B0604030504040204" pitchFamily="34" charset="-120"/>
                <a:ea typeface="微軟正黑體" panose="020B0604030504040204" pitchFamily="34" charset="-120"/>
              </a:rPr>
              <a:t>自我學習助學金</a:t>
            </a:r>
            <a:r>
              <a:rPr lang="en-US" altLang="zh-TW" dirty="0">
                <a:latin typeface="微軟正黑體" panose="020B0604030504040204" pitchFamily="34" charset="-120"/>
                <a:ea typeface="微軟正黑體" panose="020B0604030504040204" pitchFamily="34" charset="-120"/>
              </a:rPr>
              <a:t>NT6,000</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0" indent="0">
              <a:lnSpc>
                <a:spcPct val="100000"/>
              </a:lnSpc>
              <a:spcBef>
                <a:spcPts val="600"/>
              </a:spcBef>
              <a:spcAft>
                <a:spcPts val="600"/>
              </a:spcAft>
              <a:buNone/>
            </a:pPr>
            <a:endParaRPr lang="en-US" altLang="zh-TW" dirty="0">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Q3</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
        <p:nvSpPr>
          <p:cNvPr id="10" name="副標題 2"/>
          <p:cNvSpPr txBox="1">
            <a:spLocks/>
          </p:cNvSpPr>
          <p:nvPr/>
        </p:nvSpPr>
        <p:spPr>
          <a:xfrm>
            <a:off x="10371668" y="1747994"/>
            <a:ext cx="1820332" cy="2771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1200" b="1" kern="100"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113.05.03</a:t>
            </a:r>
            <a:r>
              <a:rPr lang="zh-TW" altLang="en-US" sz="1200" b="1" kern="100"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新增補充說明</a:t>
            </a:r>
            <a:endParaRPr lang="zh-TW" altLang="en-US" sz="1200" b="1"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86752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69638" y="606398"/>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家庭突遭變故或其他身分證明書，每次申請都要繳交嗎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r>
              <a:rPr lang="en-US" altLang="zh-TW" sz="3600" b="1" dirty="0">
                <a:solidFill>
                  <a:srgbClr val="FF0000"/>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rgbClr val="FF0000"/>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新增</a:t>
            </a:r>
            <a:r>
              <a:rPr lang="en-US" altLang="zh-TW" sz="3600" b="1" dirty="0">
                <a:solidFill>
                  <a:srgbClr val="FF0000"/>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69637" y="2431893"/>
            <a:ext cx="9778895" cy="3012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u="sng" dirty="0">
                <a:solidFill>
                  <a:srgbClr val="C00000"/>
                </a:solidFill>
                <a:latin typeface="微軟正黑體" panose="020B0604030504040204" pitchFamily="34" charset="-120"/>
                <a:ea typeface="微軟正黑體" panose="020B0604030504040204" pitchFamily="34" charset="-120"/>
              </a:rPr>
              <a:t>每學期</a:t>
            </a:r>
            <a:r>
              <a:rPr lang="zh-TW" altLang="en-US" dirty="0">
                <a:latin typeface="微軟正黑體" panose="020B0604030504040204" pitchFamily="34" charset="-120"/>
                <a:ea typeface="微軟正黑體" panose="020B0604030504040204" pitchFamily="34" charset="-120"/>
              </a:rPr>
              <a:t>只需繳交一次身分證明書即可。</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0"/>
              </a:spcBef>
              <a:buNone/>
            </a:pP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例如：</a:t>
            </a:r>
            <a:r>
              <a:rPr lang="en-US" altLang="zh-TW" dirty="0">
                <a:latin typeface="微軟正黑體" panose="020B0604030504040204" pitchFamily="34" charset="-120"/>
                <a:ea typeface="微軟正黑體" panose="020B0604030504040204" pitchFamily="34" charset="-120"/>
              </a:rPr>
              <a:t>114-2</a:t>
            </a:r>
            <a:r>
              <a:rPr lang="zh-TW" altLang="en-US" dirty="0">
                <a:latin typeface="微軟正黑體" panose="020B0604030504040204" pitchFamily="34" charset="-120"/>
                <a:ea typeface="微軟正黑體" panose="020B0604030504040204" pitchFamily="34" charset="-120"/>
              </a:rPr>
              <a:t>學期 </a:t>
            </a:r>
            <a:r>
              <a:rPr lang="en-US" altLang="zh-TW" dirty="0">
                <a:latin typeface="微軟正黑體" panose="020B0604030504040204" pitchFamily="34" charset="-120"/>
                <a:ea typeface="微軟正黑體" panose="020B0604030504040204" pitchFamily="34" charset="-120"/>
              </a:rPr>
              <a:t>3</a:t>
            </a:r>
            <a:r>
              <a:rPr lang="zh-TW" altLang="en-US" dirty="0">
                <a:latin typeface="微軟正黑體" panose="020B0604030504040204" pitchFamily="34" charset="-120"/>
                <a:ea typeface="微軟正黑體" panose="020B0604030504040204" pitchFamily="34" charset="-120"/>
              </a:rPr>
              <a:t>月份繳交身分證明書認可通過後，</a:t>
            </a:r>
            <a:r>
              <a:rPr lang="en-US" altLang="zh-TW" dirty="0">
                <a:latin typeface="微軟正黑體" panose="020B0604030504040204" pitchFamily="34" charset="-120"/>
                <a:ea typeface="微軟正黑體" panose="020B0604030504040204" pitchFamily="34" charset="-120"/>
              </a:rPr>
              <a:t>4~6</a:t>
            </a:r>
            <a:r>
              <a:rPr lang="zh-TW" altLang="en-US" dirty="0">
                <a:latin typeface="微軟正黑體" panose="020B0604030504040204" pitchFamily="34" charset="-120"/>
                <a:ea typeface="微軟正黑體" panose="020B0604030504040204" pitchFamily="34" charset="-120"/>
              </a:rPr>
              <a:t>月無須再繳交。</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sz="2400" dirty="0">
                <a:solidFill>
                  <a:srgbClr val="C00000"/>
                </a:solidFill>
                <a:latin typeface="微軟正黑體" panose="020B0604030504040204" pitchFamily="34" charset="-120"/>
                <a:ea typeface="微軟正黑體" panose="020B0604030504040204" pitchFamily="34" charset="-120"/>
              </a:rPr>
              <a:t>提醒：</a:t>
            </a:r>
            <a:r>
              <a:rPr lang="en-US" altLang="zh-TW" sz="2400" dirty="0">
                <a:solidFill>
                  <a:srgbClr val="C00000"/>
                </a:solidFill>
                <a:latin typeface="微軟正黑體" panose="020B0604030504040204" pitchFamily="34" charset="-120"/>
                <a:ea typeface="微軟正黑體" panose="020B0604030504040204" pitchFamily="34" charset="-120"/>
              </a:rPr>
              <a:t>115-1</a:t>
            </a:r>
            <a:r>
              <a:rPr lang="zh-TW" altLang="en-US" sz="2400" dirty="0">
                <a:solidFill>
                  <a:srgbClr val="C00000"/>
                </a:solidFill>
                <a:latin typeface="微軟正黑體" panose="020B0604030504040204" pitchFamily="34" charset="-120"/>
                <a:ea typeface="微軟正黑體" panose="020B0604030504040204" pitchFamily="34" charset="-120"/>
              </a:rPr>
              <a:t>新的學期開始，需再次提出一次家庭突遭變故或其他身分證明書。</a:t>
            </a:r>
            <a:endParaRPr lang="en-US" altLang="zh-TW" dirty="0">
              <a:solidFill>
                <a:srgbClr val="C00000"/>
              </a:solidFill>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Q4</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
        <p:nvSpPr>
          <p:cNvPr id="10" name="副標題 2"/>
          <p:cNvSpPr txBox="1">
            <a:spLocks/>
          </p:cNvSpPr>
          <p:nvPr/>
        </p:nvSpPr>
        <p:spPr>
          <a:xfrm>
            <a:off x="10371668" y="1747994"/>
            <a:ext cx="1820332" cy="2771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1200" b="1" kern="100" dirty="0">
                <a:solidFill>
                  <a:srgbClr val="FF0000"/>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115.02.27</a:t>
            </a:r>
            <a:r>
              <a:rPr lang="zh-TW" altLang="en-US" sz="1200" b="1" kern="100" dirty="0">
                <a:solidFill>
                  <a:srgbClr val="FF0000"/>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新增補充說明</a:t>
            </a:r>
            <a:endParaRPr lang="zh-TW" altLang="en-US" sz="1200" b="1" dirty="0">
              <a:solidFill>
                <a:srgbClr val="FF0000"/>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52318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69638" y="606398"/>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可以</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1</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次完成需多方案與相關學習輔導資料後，再繳交資料給所屬科系的承辦窗口老師嗎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7" y="2359025"/>
            <a:ext cx="10075334" cy="25431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可以的。不過</a:t>
            </a:r>
            <a:r>
              <a:rPr lang="zh-TW" altLang="en-US" b="1" dirty="0">
                <a:solidFill>
                  <a:srgbClr val="C00000"/>
                </a:solidFill>
                <a:latin typeface="微軟正黑體" panose="020B0604030504040204" pitchFamily="34" charset="-120"/>
                <a:ea typeface="微軟正黑體" panose="020B0604030504040204" pitchFamily="34" charset="-120"/>
              </a:rPr>
              <a:t>不建議這麼做</a:t>
            </a:r>
            <a:r>
              <a:rPr lang="zh-TW" altLang="en-US" dirty="0">
                <a:latin typeface="微軟正黑體" panose="020B0604030504040204" pitchFamily="34" charset="-120"/>
                <a:ea typeface="微軟正黑體" panose="020B0604030504040204" pitchFamily="34" charset="-120"/>
              </a:rPr>
              <a:t>，因獎助學金經費有限，為避免同學完成多項繳交紙本資料送審，經費已用罄</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沒有了</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因此建議第</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次完成至少</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項輔導方案就先行繳送資料，之後的每完成</a:t>
            </a:r>
            <a:r>
              <a:rPr lang="en-US" altLang="zh-TW" dirty="0">
                <a:latin typeface="微軟正黑體" panose="020B0604030504040204" pitchFamily="34" charset="-120"/>
                <a:ea typeface="微軟正黑體" panose="020B0604030504040204" pitchFamily="34" charset="-120"/>
              </a:rPr>
              <a:t>1~2</a:t>
            </a:r>
            <a:r>
              <a:rPr lang="zh-TW" altLang="en-US" dirty="0">
                <a:latin typeface="微軟正黑體" panose="020B0604030504040204" pitchFamily="34" charset="-120"/>
                <a:ea typeface="微軟正黑體" panose="020B0604030504040204" pitchFamily="34" charset="-120"/>
              </a:rPr>
              <a:t>項就繳送資料。</a:t>
            </a:r>
            <a:endParaRPr lang="en-US" altLang="zh-TW" dirty="0">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Q5</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2534797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86467" y="915180"/>
            <a:ext cx="10075334" cy="68900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紙本資料繳交與獎助學金發放日期</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7" y="2359025"/>
            <a:ext cx="10075334" cy="22299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請參閱新生醫專首頁</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完善就學協助機制</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網頁右側</a:t>
            </a:r>
            <a:r>
              <a:rPr lang="en-US" altLang="zh-TW" sz="2000" dirty="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學生學習輔導獎勵機制的五、申請須知：說明會簡報第</a:t>
            </a:r>
            <a:r>
              <a:rPr lang="en-US" altLang="zh-TW" dirty="0">
                <a:latin typeface="微軟正黑體" panose="020B0604030504040204" pitchFamily="34" charset="-120"/>
                <a:ea typeface="微軟正黑體" panose="020B0604030504040204" pitchFamily="34" charset="-120"/>
              </a:rPr>
              <a:t>12</a:t>
            </a:r>
            <a:r>
              <a:rPr lang="zh-TW" altLang="en-US" dirty="0">
                <a:latin typeface="微軟正黑體" panose="020B0604030504040204" pitchFamily="34" charset="-120"/>
                <a:ea typeface="微軟正黑體" panose="020B0604030504040204" pitchFamily="34" charset="-120"/>
              </a:rPr>
              <a:t>、</a:t>
            </a:r>
            <a:r>
              <a:rPr lang="en-US" altLang="zh-TW" dirty="0" smtClean="0">
                <a:latin typeface="微軟正黑體" panose="020B0604030504040204" pitchFamily="34" charset="-120"/>
                <a:ea typeface="微軟正黑體" panose="020B0604030504040204" pitchFamily="34" charset="-120"/>
              </a:rPr>
              <a:t>13</a:t>
            </a:r>
            <a:r>
              <a:rPr lang="zh-TW" altLang="en-US" dirty="0" smtClean="0">
                <a:latin typeface="微軟正黑體" panose="020B0604030504040204" pitchFamily="34" charset="-120"/>
                <a:ea typeface="微軟正黑體" panose="020B0604030504040204" pitchFamily="34" charset="-120"/>
              </a:rPr>
              <a:t>頁</a:t>
            </a: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Q6</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2281829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69638" y="606398"/>
            <a:ext cx="10075334" cy="12902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如果碰到獎助學金剩餘不多時，如何認定核發獎助學金之順序</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7" y="2359025"/>
            <a:ext cx="10075334" cy="22299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依據</a:t>
            </a:r>
            <a:r>
              <a:rPr lang="zh-TW" altLang="zh-TW" dirty="0">
                <a:latin typeface="微軟正黑體" panose="020B0604030504040204" pitchFamily="34" charset="-120"/>
                <a:ea typeface="微軟正黑體" panose="020B0604030504040204" pitchFamily="34" charset="-120"/>
              </a:rPr>
              <a:t>新生學校財團法人新生醫護管理專科學校高教深耕學習輔導獎勵辦法</a:t>
            </a:r>
            <a:r>
              <a:rPr lang="zh-TW" altLang="en-US" dirty="0">
                <a:latin typeface="微軟正黑體" panose="020B0604030504040204" pitchFamily="34" charset="-120"/>
                <a:ea typeface="微軟正黑體" panose="020B0604030504040204" pitchFamily="34" charset="-120"/>
              </a:rPr>
              <a:t>第六條 二、</a:t>
            </a:r>
            <a:r>
              <a:rPr lang="zh-TW" altLang="zh-TW" dirty="0">
                <a:latin typeface="微軟正黑體" panose="020B0604030504040204" pitchFamily="34" charset="-120"/>
                <a:ea typeface="微軟正黑體" panose="020B0604030504040204" pitchFamily="34" charset="-120"/>
              </a:rPr>
              <a:t>核發優先序：完成至少兩面向輔導項目並依序以繳送學習輔導佐證日期、經濟與文化不利學生</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係指原住民且為低收入戶學生</a:t>
            </a:r>
            <a:r>
              <a:rPr lang="en-US" altLang="zh-TW" dirty="0">
                <a:latin typeface="微軟正黑體" panose="020B0604030504040204" pitchFamily="34" charset="-120"/>
                <a:ea typeface="微軟正黑體" panose="020B0604030504040204" pitchFamily="34" charset="-120"/>
              </a:rPr>
              <a:t>)</a:t>
            </a:r>
            <a:r>
              <a:rPr lang="zh-TW" altLang="zh-TW" dirty="0">
                <a:latin typeface="微軟正黑體" panose="020B0604030504040204" pitchFamily="34" charset="-120"/>
                <a:ea typeface="微軟正黑體" panose="020B0604030504040204" pitchFamily="34" charset="-120"/>
              </a:rPr>
              <a:t>、低收入戶、中低收入戶學生、其他經濟不利身分學生排序核發。</a:t>
            </a: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Q7</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2314676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1786467" y="915180"/>
            <a:ext cx="10075334" cy="68900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獎助學金如何發放</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7" y="2359026"/>
            <a:ext cx="10075334" cy="15695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學校將以轉帳方式匯入同學所提供之個人</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學生本人</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帳戶</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或提供直系</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父母</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旁系</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兄弟姊妹</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親屬帳戶。</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sz="2000" dirty="0">
                <a:solidFill>
                  <a:srgbClr val="C00000"/>
                </a:solidFill>
                <a:latin typeface="微軟正黑體" panose="020B0604030504040204" pitchFamily="34" charset="-120"/>
                <a:ea typeface="微軟正黑體" panose="020B0604030504040204" pitchFamily="34" charset="-120"/>
              </a:rPr>
              <a:t>提醒：提供非本人帳戶之郵局帳戶，須提供帳戶本人身分證字號。</a:t>
            </a:r>
            <a:endParaRPr lang="en-US" altLang="zh-TW" sz="2000" dirty="0">
              <a:solidFill>
                <a:srgbClr val="C00000"/>
              </a:solidFill>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建議同學提供之郵局帳戶，如非郵局帳戶，將會額外扣除</a:t>
            </a:r>
            <a:r>
              <a:rPr lang="en-US" altLang="zh-TW" dirty="0">
                <a:latin typeface="微軟正黑體" panose="020B0604030504040204" pitchFamily="34" charset="-120"/>
                <a:ea typeface="微軟正黑體" panose="020B0604030504040204" pitchFamily="34" charset="-120"/>
              </a:rPr>
              <a:t>30</a:t>
            </a:r>
            <a:r>
              <a:rPr lang="zh-TW" altLang="en-US" dirty="0">
                <a:latin typeface="微軟正黑體" panose="020B0604030504040204" pitchFamily="34" charset="-120"/>
                <a:ea typeface="微軟正黑體" panose="020B0604030504040204" pitchFamily="34" charset="-120"/>
              </a:rPr>
              <a:t>元手續費</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此手續費為銀行收取</a:t>
            </a:r>
            <a:r>
              <a:rPr lang="en-US" altLang="zh-TW" dirty="0">
                <a:latin typeface="微軟正黑體" panose="020B0604030504040204" pitchFamily="34" charset="-120"/>
                <a:ea typeface="微軟正黑體" panose="020B0604030504040204" pitchFamily="34" charset="-120"/>
              </a:rPr>
              <a:t>)</a:t>
            </a:r>
            <a:endParaRPr lang="zh-TW" altLang="zh-TW" dirty="0">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116857"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Q8</a:t>
            </a: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
        <p:nvSpPr>
          <p:cNvPr id="9" name="副標題 2"/>
          <p:cNvSpPr txBox="1">
            <a:spLocks/>
          </p:cNvSpPr>
          <p:nvPr/>
        </p:nvSpPr>
        <p:spPr>
          <a:xfrm>
            <a:off x="10964332" y="1747994"/>
            <a:ext cx="1227667" cy="27714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TW" sz="1200" b="1" kern="100"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113.05.03</a:t>
            </a:r>
            <a:r>
              <a:rPr lang="zh-TW" altLang="en-US" sz="1200" b="1" kern="100"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cs typeface="Times New Roman" panose="02020603050405020304" pitchFamily="18" charset="0"/>
              </a:rPr>
              <a:t>修正</a:t>
            </a:r>
            <a:endParaRPr lang="zh-TW" altLang="en-US" sz="1200" b="1" dirty="0">
              <a:solidFill>
                <a:schemeClr val="bg1">
                  <a:lumMod val="65000"/>
                </a:schemeClr>
              </a:solidFill>
              <a:effectLst>
                <a:outerShdw blurRad="50800" dist="38100" dir="2700000" algn="tl"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2" name="矩形 1"/>
          <p:cNvSpPr/>
          <p:nvPr/>
        </p:nvSpPr>
        <p:spPr>
          <a:xfrm>
            <a:off x="1786467" y="4951562"/>
            <a:ext cx="10083801" cy="707886"/>
          </a:xfrm>
          <a:prstGeom prst="rect">
            <a:avLst/>
          </a:prstGeom>
        </p:spPr>
        <p:txBody>
          <a:bodyPr wrap="square">
            <a:spAutoFit/>
          </a:bodyPr>
          <a:lstStyle/>
          <a:p>
            <a:pPr algn="just"/>
            <a:r>
              <a:rPr lang="zh-TW" altLang="en-US" sz="2000" dirty="0">
                <a:solidFill>
                  <a:srgbClr val="C00000"/>
                </a:solidFill>
                <a:latin typeface="微軟正黑體" panose="020B0604030504040204" pitchFamily="34" charset="-120"/>
                <a:ea typeface="微軟正黑體" panose="020B0604030504040204" pitchFamily="34" charset="-120"/>
              </a:rPr>
              <a:t>修正說明：原本提供合作金庫銀行帳戶，不用額外扣除</a:t>
            </a:r>
            <a:r>
              <a:rPr lang="en-US" altLang="zh-TW" sz="2000" dirty="0">
                <a:solidFill>
                  <a:srgbClr val="C00000"/>
                </a:solidFill>
                <a:latin typeface="微軟正黑體" panose="020B0604030504040204" pitchFamily="34" charset="-120"/>
                <a:ea typeface="微軟正黑體" panose="020B0604030504040204" pitchFamily="34" charset="-120"/>
              </a:rPr>
              <a:t>30</a:t>
            </a:r>
            <a:r>
              <a:rPr lang="zh-TW" altLang="en-US" sz="2000" dirty="0">
                <a:solidFill>
                  <a:srgbClr val="C00000"/>
                </a:solidFill>
                <a:latin typeface="微軟正黑體" panose="020B0604030504040204" pitchFamily="34" charset="-120"/>
                <a:ea typeface="微軟正黑體" panose="020B0604030504040204" pitchFamily="34" charset="-120"/>
              </a:rPr>
              <a:t>元手續費，因配合學校轉帳作業修正為會扣除</a:t>
            </a:r>
            <a:r>
              <a:rPr lang="en-US" altLang="zh-TW" sz="2000" dirty="0">
                <a:solidFill>
                  <a:srgbClr val="C00000"/>
                </a:solidFill>
                <a:latin typeface="微軟正黑體" panose="020B0604030504040204" pitchFamily="34" charset="-120"/>
                <a:ea typeface="微軟正黑體" panose="020B0604030504040204" pitchFamily="34" charset="-120"/>
              </a:rPr>
              <a:t>30</a:t>
            </a:r>
            <a:r>
              <a:rPr lang="zh-TW" altLang="en-US" sz="2000" dirty="0">
                <a:solidFill>
                  <a:srgbClr val="C00000"/>
                </a:solidFill>
                <a:latin typeface="微軟正黑體" panose="020B0604030504040204" pitchFamily="34" charset="-120"/>
                <a:ea typeface="微軟正黑體" panose="020B0604030504040204" pitchFamily="34" charset="-120"/>
              </a:rPr>
              <a:t>元手續費</a:t>
            </a:r>
            <a:r>
              <a:rPr lang="en-US" altLang="zh-TW" sz="2000" dirty="0">
                <a:solidFill>
                  <a:srgbClr val="C00000"/>
                </a:solidFill>
                <a:latin typeface="微軟正黑體" panose="020B0604030504040204" pitchFamily="34" charset="-120"/>
                <a:ea typeface="微軟正黑體" panose="020B0604030504040204" pitchFamily="34" charset="-120"/>
              </a:rPr>
              <a:t>(</a:t>
            </a:r>
            <a:r>
              <a:rPr lang="zh-TW" altLang="en-US" sz="2000" dirty="0">
                <a:solidFill>
                  <a:srgbClr val="C00000"/>
                </a:solidFill>
                <a:latin typeface="微軟正黑體" panose="020B0604030504040204" pitchFamily="34" charset="-120"/>
                <a:ea typeface="微軟正黑體" panose="020B0604030504040204" pitchFamily="34" charset="-120"/>
              </a:rPr>
              <a:t>此手續費也是為銀行收取</a:t>
            </a:r>
            <a:r>
              <a:rPr lang="en-US" altLang="zh-TW" sz="2000" dirty="0">
                <a:solidFill>
                  <a:srgbClr val="C00000"/>
                </a:solidFill>
                <a:latin typeface="微軟正黑體" panose="020B0604030504040204" pitchFamily="34" charset="-120"/>
                <a:ea typeface="微軟正黑體" panose="020B0604030504040204" pitchFamily="34" charset="-120"/>
              </a:rPr>
              <a:t>)</a:t>
            </a:r>
            <a:endParaRPr lang="zh-TW" altLang="zh-TW" sz="2000"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65771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2277533" y="652713"/>
            <a:ext cx="9584267" cy="6890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網頁公告的</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115</a:t>
            </a:r>
            <a:r>
              <a:rPr lang="zh-TW"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年度校內可認列之</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B~E</a:t>
            </a:r>
            <a:r>
              <a:rPr lang="zh-TW"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方案輔導活動資料</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，可跨科別參與輔導嗎</a:t>
            </a:r>
            <a:r>
              <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r>
              <a:rPr lang="zh-TW" altLang="en-US"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 </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8" y="2359025"/>
            <a:ext cx="9347200" cy="3186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不可以跨科別</a:t>
            </a:r>
            <a:r>
              <a:rPr lang="en-US" altLang="zh-TW" dirty="0">
                <a:latin typeface="微軟正黑體" panose="020B0604030504040204" pitchFamily="34" charset="-120"/>
                <a:ea typeface="微軟正黑體" panose="020B0604030504040204" pitchFamily="34" charset="-120"/>
              </a:rPr>
              <a:t>~</a:t>
            </a:r>
          </a:p>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但同學可以參與其他承辦單位</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非其他科</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，例如通識中心、推廣中心、原資中心、研發處就業輔導中心、衛保組、心諮中心與資源教室所辦理的輔導活動。</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sz="2000" dirty="0">
                <a:solidFill>
                  <a:srgbClr val="C00000"/>
                </a:solidFill>
                <a:latin typeface="微軟正黑體" panose="020B0604030504040204" pitchFamily="34" charset="-120"/>
                <a:ea typeface="微軟正黑體" panose="020B0604030504040204" pitchFamily="34" charset="-120"/>
              </a:rPr>
              <a:t>提醒：輔導活動所開設可參與的年級及對象，依據承辦單位規定為主</a:t>
            </a:r>
            <a:endParaRPr lang="zh-TW" altLang="zh-TW" sz="2000" dirty="0">
              <a:solidFill>
                <a:srgbClr val="C00000"/>
              </a:solidFill>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607923"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Q9</a:t>
            </a:r>
          </a:p>
          <a:p>
            <a:pPr marL="0" indent="0">
              <a:buFont typeface="Arial" panose="020B0604020202020204" pitchFamily="34" charset="0"/>
              <a:buNone/>
            </a:pP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2158796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F4BC1E-DA2B-67F8-1D75-898BD05E161D}"/>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xmlns="" id="{3893AFB5-52EE-5185-E5D9-16150F9F8FBC}"/>
              </a:ext>
            </a:extLst>
          </p:cNvPr>
          <p:cNvSpPr/>
          <p:nvPr/>
        </p:nvSpPr>
        <p:spPr>
          <a:xfrm>
            <a:off x="0" y="280490"/>
            <a:ext cx="12192000" cy="174465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a:extLst>
              <a:ext uri="{FF2B5EF4-FFF2-40B4-BE49-F238E27FC236}">
                <a16:creationId xmlns:a16="http://schemas.microsoft.com/office/drawing/2014/main" xmlns="" id="{F9CA4F65-8B91-9444-7004-066A83A80944}"/>
              </a:ext>
            </a:extLst>
          </p:cNvPr>
          <p:cNvSpPr txBox="1">
            <a:spLocks/>
          </p:cNvSpPr>
          <p:nvPr/>
        </p:nvSpPr>
        <p:spPr>
          <a:xfrm>
            <a:off x="2277533" y="652713"/>
            <a:ext cx="9584267" cy="6890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TW" altLang="en-US" sz="3600" b="1" dirty="0" smtClean="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同一個序號輔導活動可以重複申請嗎</a:t>
            </a:r>
            <a:r>
              <a:rPr lang="en-US" altLang="zh-TW" sz="3600" b="1" dirty="0" smtClean="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rPr>
              <a:t>?</a:t>
            </a:r>
            <a:endParaRPr lang="en-US" altLang="zh-TW" sz="3600" b="1" dirty="0">
              <a:solidFill>
                <a:schemeClr val="bg1"/>
              </a:solidFill>
              <a:effectLst>
                <a:outerShdw blurRad="50800" dist="38100" dir="8100000" algn="tr" rotWithShape="0">
                  <a:prstClr val="black">
                    <a:alpha val="40000"/>
                  </a:prstClr>
                </a:outerShdw>
              </a:effectLst>
              <a:latin typeface="微軟正黑體" panose="020B0604030504040204" pitchFamily="34" charset="-120"/>
              <a:ea typeface="微軟正黑體" panose="020B0604030504040204" pitchFamily="34" charset="-120"/>
            </a:endParaRPr>
          </a:p>
        </p:txBody>
      </p:sp>
      <p:sp>
        <p:nvSpPr>
          <p:cNvPr id="5" name="副標題 2">
            <a:extLst>
              <a:ext uri="{FF2B5EF4-FFF2-40B4-BE49-F238E27FC236}">
                <a16:creationId xmlns:a16="http://schemas.microsoft.com/office/drawing/2014/main" xmlns="" id="{57995F9F-BA7B-60AD-53AA-010476CB1826}"/>
              </a:ext>
            </a:extLst>
          </p:cNvPr>
          <p:cNvSpPr txBox="1">
            <a:spLocks/>
          </p:cNvSpPr>
          <p:nvPr/>
        </p:nvSpPr>
        <p:spPr>
          <a:xfrm>
            <a:off x="1786468" y="2359025"/>
            <a:ext cx="9347200" cy="3186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600"/>
              </a:spcBef>
              <a:spcAft>
                <a:spcPts val="600"/>
              </a:spcAft>
              <a:buNone/>
            </a:pPr>
            <a:r>
              <a:rPr lang="zh-TW" altLang="en-US" dirty="0">
                <a:latin typeface="微軟正黑體" panose="020B0604030504040204" pitchFamily="34" charset="-120"/>
                <a:ea typeface="微軟正黑體" panose="020B0604030504040204" pitchFamily="34" charset="-120"/>
              </a:rPr>
              <a:t>不</a:t>
            </a:r>
            <a:r>
              <a:rPr lang="zh-TW" altLang="en-US" dirty="0" smtClean="0">
                <a:latin typeface="微軟正黑體" panose="020B0604030504040204" pitchFamily="34" charset="-120"/>
                <a:ea typeface="微軟正黑體" panose="020B0604030504040204" pitchFamily="34" charset="-120"/>
              </a:rPr>
              <a:t>可以</a:t>
            </a:r>
            <a:r>
              <a:rPr lang="en-US" altLang="zh-TW" dirty="0" smtClean="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dirty="0" smtClean="0">
                <a:latin typeface="微軟正黑體" panose="020B0604030504040204" pitchFamily="34" charset="-120"/>
                <a:ea typeface="微軟正黑體" panose="020B0604030504040204" pitchFamily="34" charset="-120"/>
              </a:rPr>
              <a:t>同一個序號只能認列一次，若為跨月份活動又想申請最高上限時數，可第二個月再一起提出申請。</a:t>
            </a:r>
            <a:endParaRPr lang="en-US" altLang="zh-TW" dirty="0">
              <a:latin typeface="微軟正黑體" panose="020B0604030504040204" pitchFamily="34" charset="-120"/>
              <a:ea typeface="微軟正黑體" panose="020B0604030504040204" pitchFamily="34" charset="-120"/>
            </a:endParaRPr>
          </a:p>
          <a:p>
            <a:pPr marL="0" indent="0" algn="just">
              <a:lnSpc>
                <a:spcPct val="100000"/>
              </a:lnSpc>
              <a:spcBef>
                <a:spcPts val="600"/>
              </a:spcBef>
              <a:spcAft>
                <a:spcPts val="600"/>
              </a:spcAft>
              <a:buNone/>
            </a:pPr>
            <a:r>
              <a:rPr lang="zh-TW" altLang="en-US" sz="2000" dirty="0">
                <a:solidFill>
                  <a:srgbClr val="C00000"/>
                </a:solidFill>
                <a:latin typeface="微軟正黑體" panose="020B0604030504040204" pitchFamily="34" charset="-120"/>
                <a:ea typeface="微軟正黑體" panose="020B0604030504040204" pitchFamily="34" charset="-120"/>
              </a:rPr>
              <a:t>提醒</a:t>
            </a:r>
            <a:r>
              <a:rPr lang="zh-TW" altLang="en-US" sz="2000" dirty="0" smtClean="0">
                <a:solidFill>
                  <a:srgbClr val="C00000"/>
                </a:solidFill>
                <a:latin typeface="微軟正黑體" panose="020B0604030504040204" pitchFamily="34" charset="-120"/>
                <a:ea typeface="微軟正黑體" panose="020B0604030504040204" pitchFamily="34" charset="-120"/>
              </a:rPr>
              <a:t>：因下半年度所剩經費有限，若想第二個月再提出有可能會遇到經費用罄的風險，請同學自行斟酌。</a:t>
            </a:r>
            <a:endParaRPr lang="zh-TW" altLang="zh-TW" sz="2000" dirty="0">
              <a:solidFill>
                <a:srgbClr val="C00000"/>
              </a:solidFill>
              <a:latin typeface="微軟正黑體" panose="020B0604030504040204" pitchFamily="34" charset="-120"/>
              <a:ea typeface="微軟正黑體" panose="020B0604030504040204" pitchFamily="34" charset="-120"/>
            </a:endParaRPr>
          </a:p>
        </p:txBody>
      </p:sp>
      <p:sp>
        <p:nvSpPr>
          <p:cNvPr id="6" name="內容版面配置區 2">
            <a:extLst>
              <a:ext uri="{FF2B5EF4-FFF2-40B4-BE49-F238E27FC236}">
                <a16:creationId xmlns:a16="http://schemas.microsoft.com/office/drawing/2014/main" xmlns="" id="{A5CB8547-2B67-0A36-40D9-15C1DB3B1B64}"/>
              </a:ext>
            </a:extLst>
          </p:cNvPr>
          <p:cNvSpPr txBox="1">
            <a:spLocks/>
          </p:cNvSpPr>
          <p:nvPr/>
        </p:nvSpPr>
        <p:spPr>
          <a:xfrm>
            <a:off x="669610" y="815710"/>
            <a:ext cx="1607923" cy="88794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smtClean="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rPr>
              <a:t>Q10</a:t>
            </a:r>
            <a:endParaRPr lang="en-US" altLang="zh-TW" sz="6000" dirty="0">
              <a:ln>
                <a:solidFill>
                  <a:schemeClr val="bg1">
                    <a:lumMod val="50000"/>
                  </a:schemeClr>
                </a:solidFill>
              </a:ln>
              <a:solidFill>
                <a:schemeClr val="bg1">
                  <a:lumMod val="50000"/>
                </a:schemeClr>
              </a:solidFill>
              <a:latin typeface="Source Code Pro Black" panose="020B0809030403020204" pitchFamily="49" charset="0"/>
              <a:ea typeface="Source Code Pro Black" panose="020B0809030403020204" pitchFamily="49" charset="0"/>
            </a:endParaRPr>
          </a:p>
          <a:p>
            <a:pPr marL="0" indent="0">
              <a:buFont typeface="Arial" panose="020B0604020202020204" pitchFamily="34" charset="0"/>
              <a:buNone/>
            </a:pPr>
            <a:endParaRPr lang="zh-TW" altLang="en-US" sz="6000" dirty="0">
              <a:ln>
                <a:solidFill>
                  <a:schemeClr val="bg1">
                    <a:lumMod val="50000"/>
                  </a:schemeClr>
                </a:solidFill>
              </a:ln>
              <a:solidFill>
                <a:schemeClr val="bg1">
                  <a:lumMod val="50000"/>
                </a:schemeClr>
              </a:solidFill>
              <a:latin typeface="Source Code Pro Black" panose="020B0809030403020204" pitchFamily="49" charset="0"/>
            </a:endParaRPr>
          </a:p>
        </p:txBody>
      </p:sp>
      <p:sp>
        <p:nvSpPr>
          <p:cNvPr id="7" name="內容版面配置區 2">
            <a:extLst>
              <a:ext uri="{FF2B5EF4-FFF2-40B4-BE49-F238E27FC236}">
                <a16:creationId xmlns:a16="http://schemas.microsoft.com/office/drawing/2014/main" xmlns="" id="{6813EE73-C1C4-196A-2195-C3943FEA3339}"/>
              </a:ext>
            </a:extLst>
          </p:cNvPr>
          <p:cNvSpPr txBox="1">
            <a:spLocks/>
          </p:cNvSpPr>
          <p:nvPr/>
        </p:nvSpPr>
        <p:spPr>
          <a:xfrm>
            <a:off x="1160676" y="2308491"/>
            <a:ext cx="625791" cy="8072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TW" sz="6000" dirty="0">
                <a:ln>
                  <a:solidFill>
                    <a:srgbClr val="69C4BF"/>
                  </a:solidFill>
                </a:ln>
                <a:solidFill>
                  <a:srgbClr val="69C4BF"/>
                </a:solidFill>
                <a:latin typeface="Source Code Pro Black" panose="020B0809030403020204" pitchFamily="49" charset="0"/>
                <a:ea typeface="Source Code Pro Black" panose="020B0809030403020204" pitchFamily="49" charset="0"/>
              </a:rPr>
              <a:t>A</a:t>
            </a:r>
            <a:endParaRPr lang="zh-TW" altLang="en-US" sz="6600" dirty="0">
              <a:ln>
                <a:solidFill>
                  <a:srgbClr val="69C4BF"/>
                </a:solidFill>
              </a:ln>
              <a:solidFill>
                <a:srgbClr val="69C4BF"/>
              </a:solidFill>
              <a:latin typeface="Source Code Pro Black" panose="020B0809030403020204" pitchFamily="49" charset="0"/>
            </a:endParaRPr>
          </a:p>
        </p:txBody>
      </p:sp>
    </p:spTree>
    <p:extLst>
      <p:ext uri="{BB962C8B-B14F-4D97-AF65-F5344CB8AC3E}">
        <p14:creationId xmlns:p14="http://schemas.microsoft.com/office/powerpoint/2010/main" val="205228414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1229</TotalTime>
  <Words>1179</Words>
  <Application>Microsoft Office PowerPoint</Application>
  <PresentationFormat>寬螢幕</PresentationFormat>
  <Paragraphs>80</Paragraphs>
  <Slides>12</Slides>
  <Notes>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12</vt:i4>
      </vt:variant>
    </vt:vector>
  </HeadingPairs>
  <TitlesOfParts>
    <vt:vector size="20" baseType="lpstr">
      <vt:lpstr>微軟正黑體</vt:lpstr>
      <vt:lpstr>新細明體</vt:lpstr>
      <vt:lpstr>Arial</vt:lpstr>
      <vt:lpstr>Calibri</vt:lpstr>
      <vt:lpstr>Calibri Light</vt:lpstr>
      <vt:lpstr>Source Code Pro Black</vt:lpstr>
      <vt:lpstr>Times New Roman</vt:lpstr>
      <vt:lpstr>Office 佈景主題</vt:lpstr>
      <vt:lpstr>完善就學協助機制</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完善就學協助機制</dc:title>
  <dc:creator>Microsoft 帳戶</dc:creator>
  <cp:lastModifiedBy>Microsoft 帳戶</cp:lastModifiedBy>
  <cp:revision>88</cp:revision>
  <dcterms:created xsi:type="dcterms:W3CDTF">2024-02-20T07:46:01Z</dcterms:created>
  <dcterms:modified xsi:type="dcterms:W3CDTF">2026-09-15T07:21:10Z</dcterms:modified>
</cp:coreProperties>
</file>